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7"/>
  </p:notesMasterIdLst>
  <p:sldIdLst>
    <p:sldId id="268" r:id="rId2"/>
    <p:sldId id="320" r:id="rId3"/>
    <p:sldId id="256" r:id="rId4"/>
    <p:sldId id="270" r:id="rId5"/>
    <p:sldId id="271" r:id="rId6"/>
    <p:sldId id="281" r:id="rId7"/>
    <p:sldId id="328" r:id="rId8"/>
    <p:sldId id="303" r:id="rId9"/>
    <p:sldId id="302" r:id="rId10"/>
    <p:sldId id="280" r:id="rId11"/>
    <p:sldId id="278" r:id="rId12"/>
    <p:sldId id="329" r:id="rId13"/>
    <p:sldId id="272" r:id="rId14"/>
    <p:sldId id="330" r:id="rId15"/>
    <p:sldId id="273" r:id="rId16"/>
    <p:sldId id="274" r:id="rId17"/>
    <p:sldId id="335" r:id="rId18"/>
    <p:sldId id="275" r:id="rId19"/>
    <p:sldId id="336" r:id="rId20"/>
    <p:sldId id="276" r:id="rId21"/>
    <p:sldId id="337" r:id="rId22"/>
    <p:sldId id="304" r:id="rId23"/>
    <p:sldId id="305" r:id="rId24"/>
    <p:sldId id="315" r:id="rId25"/>
    <p:sldId id="316" r:id="rId26"/>
    <p:sldId id="317" r:id="rId27"/>
    <p:sldId id="314" r:id="rId28"/>
    <p:sldId id="312" r:id="rId29"/>
    <p:sldId id="277" r:id="rId30"/>
    <p:sldId id="326" r:id="rId31"/>
    <p:sldId id="258" r:id="rId32"/>
    <p:sldId id="327" r:id="rId33"/>
    <p:sldId id="267" r:id="rId34"/>
    <p:sldId id="259" r:id="rId35"/>
    <p:sldId id="288" r:id="rId36"/>
    <p:sldId id="260" r:id="rId37"/>
    <p:sldId id="262" r:id="rId38"/>
    <p:sldId id="266" r:id="rId39"/>
    <p:sldId id="338" r:id="rId40"/>
    <p:sldId id="265" r:id="rId41"/>
    <p:sldId id="261" r:id="rId42"/>
    <p:sldId id="331" r:id="rId43"/>
    <p:sldId id="334" r:id="rId44"/>
    <p:sldId id="324" r:id="rId45"/>
    <p:sldId id="284" r:id="rId46"/>
    <p:sldId id="346" r:id="rId47"/>
    <p:sldId id="348" r:id="rId48"/>
    <p:sldId id="351" r:id="rId49"/>
    <p:sldId id="343" r:id="rId50"/>
    <p:sldId id="342" r:id="rId51"/>
    <p:sldId id="349" r:id="rId52"/>
    <p:sldId id="345" r:id="rId53"/>
    <p:sldId id="341" r:id="rId54"/>
    <p:sldId id="323" r:id="rId55"/>
    <p:sldId id="287" r:id="rId56"/>
    <p:sldId id="380" r:id="rId57"/>
    <p:sldId id="322" r:id="rId58"/>
    <p:sldId id="289" r:id="rId59"/>
    <p:sldId id="378" r:id="rId60"/>
    <p:sldId id="290" r:id="rId61"/>
    <p:sldId id="379" r:id="rId62"/>
    <p:sldId id="308" r:id="rId63"/>
    <p:sldId id="292" r:id="rId64"/>
    <p:sldId id="352" r:id="rId65"/>
    <p:sldId id="355" r:id="rId66"/>
    <p:sldId id="356" r:id="rId67"/>
    <p:sldId id="357" r:id="rId68"/>
    <p:sldId id="358" r:id="rId69"/>
    <p:sldId id="293" r:id="rId70"/>
    <p:sldId id="359" r:id="rId71"/>
    <p:sldId id="309" r:id="rId72"/>
    <p:sldId id="296" r:id="rId73"/>
    <p:sldId id="360" r:id="rId74"/>
    <p:sldId id="361" r:id="rId75"/>
    <p:sldId id="362" r:id="rId76"/>
    <p:sldId id="295" r:id="rId77"/>
    <p:sldId id="310" r:id="rId78"/>
    <p:sldId id="300" r:id="rId79"/>
    <p:sldId id="298" r:id="rId80"/>
    <p:sldId id="376" r:id="rId81"/>
    <p:sldId id="374" r:id="rId82"/>
    <p:sldId id="372" r:id="rId83"/>
    <p:sldId id="311" r:id="rId84"/>
    <p:sldId id="377" r:id="rId85"/>
    <p:sldId id="364" r:id="rId86"/>
    <p:sldId id="365" r:id="rId87"/>
    <p:sldId id="369" r:id="rId88"/>
    <p:sldId id="366" r:id="rId89"/>
    <p:sldId id="367" r:id="rId90"/>
    <p:sldId id="371" r:id="rId91"/>
    <p:sldId id="368" r:id="rId92"/>
    <p:sldId id="301" r:id="rId93"/>
    <p:sldId id="363" r:id="rId94"/>
    <p:sldId id="283" r:id="rId95"/>
    <p:sldId id="263" r:id="rId96"/>
    <p:sldId id="319" r:id="rId97"/>
    <p:sldId id="340" r:id="rId98"/>
    <p:sldId id="318" r:id="rId99"/>
    <p:sldId id="264" r:id="rId100"/>
    <p:sldId id="257" r:id="rId101"/>
    <p:sldId id="350" r:id="rId102"/>
    <p:sldId id="344" r:id="rId103"/>
    <p:sldId id="339" r:id="rId104"/>
    <p:sldId id="353" r:id="rId105"/>
    <p:sldId id="370" r:id="rId106"/>
    <p:sldId id="373" r:id="rId107"/>
    <p:sldId id="321" r:id="rId108"/>
    <p:sldId id="313" r:id="rId109"/>
    <p:sldId id="333" r:id="rId110"/>
    <p:sldId id="354" r:id="rId111"/>
    <p:sldId id="306" r:id="rId112"/>
    <p:sldId id="269" r:id="rId113"/>
    <p:sldId id="347" r:id="rId114"/>
    <p:sldId id="307" r:id="rId115"/>
    <p:sldId id="332"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099" autoAdjust="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F940D-D9F0-4CA1-9BA2-B9BD6538E5F9}" type="datetimeFigureOut">
              <a:rPr lang="en-US" smtClean="0"/>
              <a:t>12/5/2015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28C8B-5010-417E-9676-6E04CE0FA9A1}" type="slidenum">
              <a:rPr lang="en-US" smtClean="0"/>
              <a:t>‹#›</a:t>
            </a:fld>
            <a:endParaRPr lang="en-US"/>
          </a:p>
        </p:txBody>
      </p:sp>
    </p:spTree>
    <p:extLst>
      <p:ext uri="{BB962C8B-B14F-4D97-AF65-F5344CB8AC3E}">
        <p14:creationId xmlns:p14="http://schemas.microsoft.com/office/powerpoint/2010/main" val="279523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a:t>
            </a:fld>
            <a:endParaRPr lang="en-US"/>
          </a:p>
        </p:txBody>
      </p:sp>
    </p:spTree>
    <p:extLst>
      <p:ext uri="{BB962C8B-B14F-4D97-AF65-F5344CB8AC3E}">
        <p14:creationId xmlns:p14="http://schemas.microsoft.com/office/powerpoint/2010/main" val="283174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11</a:t>
            </a:fld>
            <a:endParaRPr lang="en-US"/>
          </a:p>
        </p:txBody>
      </p:sp>
    </p:spTree>
    <p:extLst>
      <p:ext uri="{BB962C8B-B14F-4D97-AF65-F5344CB8AC3E}">
        <p14:creationId xmlns:p14="http://schemas.microsoft.com/office/powerpoint/2010/main" val="30665413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Claude Mariottini discussed the issue of the name of Goliath being found, as well</a:t>
            </a:r>
            <a:r>
              <a:rPr lang="en-US" baseline="0" dirty="0" smtClean="0"/>
              <a:t> as the notion that “Goliath” really could be a military title and hence, that there may have been more than one Goliath.</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108</a:t>
            </a:fld>
            <a:endParaRPr lang="en-US"/>
          </a:p>
        </p:txBody>
      </p:sp>
    </p:spTree>
    <p:extLst>
      <p:ext uri="{BB962C8B-B14F-4D97-AF65-F5344CB8AC3E}">
        <p14:creationId xmlns:p14="http://schemas.microsoft.com/office/powerpoint/2010/main" val="1170747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Silverman’s book also gives images of the items</a:t>
            </a:r>
            <a:r>
              <a:rPr lang="en-US" baseline="0" dirty="0" smtClean="0"/>
              <a:t> that are listed and briefly described. Edward </a:t>
            </a:r>
            <a:r>
              <a:rPr lang="en-US" baseline="0" dirty="0" err="1" smtClean="0"/>
              <a:t>Brovarski</a:t>
            </a:r>
            <a:r>
              <a:rPr lang="en-US" baseline="0" dirty="0" smtClean="0"/>
              <a:t> and many others also contributed article content to that book.</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109</a:t>
            </a:fld>
            <a:endParaRPr lang="en-US"/>
          </a:p>
        </p:txBody>
      </p:sp>
    </p:spTree>
    <p:extLst>
      <p:ext uri="{BB962C8B-B14F-4D97-AF65-F5344CB8AC3E}">
        <p14:creationId xmlns:p14="http://schemas.microsoft.com/office/powerpoint/2010/main" val="26881177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Lawrence Mykytiuk wrote about 50 Old Testament characters verified by archaeology, listing important citation information as well in his article.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110</a:t>
            </a:fld>
            <a:endParaRPr lang="en-US"/>
          </a:p>
        </p:txBody>
      </p:sp>
    </p:spTree>
    <p:extLst>
      <p:ext uri="{BB962C8B-B14F-4D97-AF65-F5344CB8AC3E}">
        <p14:creationId xmlns:p14="http://schemas.microsoft.com/office/powerpoint/2010/main" val="4113517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 </a:t>
            </a:r>
            <a:r>
              <a:rPr lang="en-US" baseline="0" dirty="0" smtClean="0"/>
              <a:t>Mark McGee has done an entire series dealing with archaeology and has posted it on the Christian Apologetics Alliance website. It may be worthwhile to peruse those articles if they are still available.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111</a:t>
            </a:fld>
            <a:endParaRPr lang="en-US"/>
          </a:p>
        </p:txBody>
      </p:sp>
    </p:spTree>
    <p:extLst>
      <p:ext uri="{BB962C8B-B14F-4D97-AF65-F5344CB8AC3E}">
        <p14:creationId xmlns:p14="http://schemas.microsoft.com/office/powerpoint/2010/main" val="13486432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112</a:t>
            </a:fld>
            <a:endParaRPr lang="en-US"/>
          </a:p>
        </p:txBody>
      </p:sp>
    </p:spTree>
    <p:extLst>
      <p:ext uri="{BB962C8B-B14F-4D97-AF65-F5344CB8AC3E}">
        <p14:creationId xmlns:p14="http://schemas.microsoft.com/office/powerpoint/2010/main" val="18972293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Thomas</a:t>
            </a:r>
            <a:r>
              <a:rPr lang="en-US" baseline="0" dirty="0" smtClean="0"/>
              <a:t> E. Levy et. al. article used an alternative spelling of Pharaoh Shoshenq I. The article from the Oriental Institute of the University of Chicago mentioned the tomb of Darius I.</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113</a:t>
            </a:fld>
            <a:endParaRPr lang="en-US"/>
          </a:p>
        </p:txBody>
      </p:sp>
    </p:spTree>
    <p:extLst>
      <p:ext uri="{BB962C8B-B14F-4D97-AF65-F5344CB8AC3E}">
        <p14:creationId xmlns:p14="http://schemas.microsoft.com/office/powerpoint/2010/main" val="31978138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a:t>
            </a:r>
            <a:r>
              <a:rPr lang="en-US" b="1" baseline="0" dirty="0" smtClean="0"/>
              <a:t> </a:t>
            </a:r>
            <a:r>
              <a:rPr lang="en-US" baseline="0" dirty="0" smtClean="0"/>
              <a:t>The video “Historical Accuracy of the Bible: Silencing the Skeptics with Archaeology” had some info in it relating to Ron Wyatt. We have omitted that information on this PowerPoint because Wyatt’s archaeological findings were largely insufficient to demonstrate his claims, or the claims themselves were erroneous. Nevertheless, audiences may find some of his theories interesting to discuss.</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114</a:t>
            </a:fld>
            <a:endParaRPr lang="en-US"/>
          </a:p>
        </p:txBody>
      </p:sp>
    </p:spTree>
    <p:extLst>
      <p:ext uri="{BB962C8B-B14F-4D97-AF65-F5344CB8AC3E}">
        <p14:creationId xmlns:p14="http://schemas.microsoft.com/office/powerpoint/2010/main" val="33871672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 </a:t>
            </a:r>
            <a:r>
              <a:rPr lang="en-US" dirty="0" smtClean="0"/>
              <a:t>This slide gives some recommendations for where you can go for future PowerPoint lessons</a:t>
            </a:r>
            <a:r>
              <a:rPr lang="en-US" baseline="0" dirty="0" smtClean="0"/>
              <a:t> in this PowerPoint series.</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115</a:t>
            </a:fld>
            <a:endParaRPr lang="en-US"/>
          </a:p>
        </p:txBody>
      </p:sp>
    </p:spTree>
    <p:extLst>
      <p:ext uri="{BB962C8B-B14F-4D97-AF65-F5344CB8AC3E}">
        <p14:creationId xmlns:p14="http://schemas.microsoft.com/office/powerpoint/2010/main" val="163914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archaeologist can examine a </a:t>
            </a:r>
            <a:r>
              <a:rPr lang="en-US" b="1" baseline="0" dirty="0" smtClean="0"/>
              <a:t>balk</a:t>
            </a:r>
            <a:r>
              <a:rPr lang="en-US" baseline="0" dirty="0" smtClean="0"/>
              <a:t> in order to discover the different </a:t>
            </a:r>
            <a:r>
              <a:rPr lang="en-US" b="1" baseline="0" dirty="0" smtClean="0"/>
              <a:t>destruction layers </a:t>
            </a:r>
            <a:r>
              <a:rPr lang="en-US" baseline="0" dirty="0" smtClean="0"/>
              <a:t>(or strata) of an ancient town or city.</a:t>
            </a:r>
          </a:p>
          <a:p>
            <a:endParaRPr lang="en-US" baseline="0" dirty="0" smtClean="0"/>
          </a:p>
          <a:p>
            <a:r>
              <a:rPr lang="en-US" b="1" baseline="0" dirty="0" smtClean="0"/>
              <a:t>Additional detail: </a:t>
            </a:r>
            <a:r>
              <a:rPr lang="en-US" baseline="0" dirty="0" smtClean="0"/>
              <a:t>Archaeologists use the term “</a:t>
            </a:r>
            <a:r>
              <a:rPr lang="en-US" b="1" baseline="0" dirty="0" smtClean="0"/>
              <a:t>in situ</a:t>
            </a:r>
            <a:r>
              <a:rPr lang="en-US" baseline="0" dirty="0" smtClean="0"/>
              <a:t>” to refer to artifacts found </a:t>
            </a:r>
            <a:r>
              <a:rPr lang="en-US" b="1" baseline="0" dirty="0" smtClean="0"/>
              <a:t>at the excavation site </a:t>
            </a:r>
            <a:r>
              <a:rPr lang="en-US" baseline="0" dirty="0" smtClean="0"/>
              <a:t>and </a:t>
            </a:r>
            <a:r>
              <a:rPr lang="en-US" b="1" baseline="0" dirty="0" smtClean="0"/>
              <a:t>not yet removed </a:t>
            </a:r>
            <a:r>
              <a:rPr lang="en-US" baseline="0" dirty="0" smtClean="0"/>
              <a:t>from the location where those artifacts were found. An artifact that has been </a:t>
            </a:r>
            <a:r>
              <a:rPr lang="en-US" b="1" baseline="0" dirty="0" smtClean="0"/>
              <a:t>moved</a:t>
            </a:r>
            <a:r>
              <a:rPr lang="en-US" baseline="0" dirty="0" smtClean="0"/>
              <a:t> out of the excavation site is </a:t>
            </a:r>
            <a:r>
              <a:rPr lang="en-US" b="1" baseline="0" dirty="0" smtClean="0"/>
              <a:t>not</a:t>
            </a:r>
            <a:r>
              <a:rPr lang="en-US" baseline="0" dirty="0" smtClean="0"/>
              <a:t> in situ. </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12</a:t>
            </a:fld>
            <a:endParaRPr lang="en-US"/>
          </a:p>
        </p:txBody>
      </p:sp>
    </p:spTree>
    <p:extLst>
      <p:ext uri="{BB962C8B-B14F-4D97-AF65-F5344CB8AC3E}">
        <p14:creationId xmlns:p14="http://schemas.microsoft.com/office/powerpoint/2010/main" val="29642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 </a:t>
            </a:r>
            <a:r>
              <a:rPr lang="en-US" dirty="0" smtClean="0"/>
              <a:t>“Tel” can also</a:t>
            </a:r>
            <a:r>
              <a:rPr lang="en-US" baseline="0" dirty="0" smtClean="0"/>
              <a:t> be spelled as “Tell” and is spelled as such in some documents on archaeological topics (esp. Arabic ones).</a:t>
            </a:r>
          </a:p>
          <a:p>
            <a:endParaRPr lang="en-US" baseline="0" dirty="0" smtClean="0"/>
          </a:p>
          <a:p>
            <a:r>
              <a:rPr lang="en-US" baseline="0" dirty="0" smtClean="0"/>
              <a:t>Only some (not all) of the sites mentioned by the Bible ended up being tells. </a:t>
            </a:r>
          </a:p>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13</a:t>
            </a:fld>
            <a:endParaRPr lang="en-US"/>
          </a:p>
        </p:txBody>
      </p:sp>
    </p:spTree>
    <p:extLst>
      <p:ext uri="{BB962C8B-B14F-4D97-AF65-F5344CB8AC3E}">
        <p14:creationId xmlns:p14="http://schemas.microsoft.com/office/powerpoint/2010/main" val="1762186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14</a:t>
            </a:fld>
            <a:endParaRPr lang="en-US"/>
          </a:p>
        </p:txBody>
      </p:sp>
    </p:spTree>
    <p:extLst>
      <p:ext uri="{BB962C8B-B14F-4D97-AF65-F5344CB8AC3E}">
        <p14:creationId xmlns:p14="http://schemas.microsoft.com/office/powerpoint/2010/main" val="41391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15</a:t>
            </a:fld>
            <a:endParaRPr lang="en-US"/>
          </a:p>
        </p:txBody>
      </p:sp>
    </p:spTree>
    <p:extLst>
      <p:ext uri="{BB962C8B-B14F-4D97-AF65-F5344CB8AC3E}">
        <p14:creationId xmlns:p14="http://schemas.microsoft.com/office/powerpoint/2010/main" val="110725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16</a:t>
            </a:fld>
            <a:endParaRPr lang="en-US"/>
          </a:p>
        </p:txBody>
      </p:sp>
    </p:spTree>
    <p:extLst>
      <p:ext uri="{BB962C8B-B14F-4D97-AF65-F5344CB8AC3E}">
        <p14:creationId xmlns:p14="http://schemas.microsoft.com/office/powerpoint/2010/main" val="157576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17</a:t>
            </a:fld>
            <a:endParaRPr lang="en-US"/>
          </a:p>
        </p:txBody>
      </p:sp>
    </p:spTree>
    <p:extLst>
      <p:ext uri="{BB962C8B-B14F-4D97-AF65-F5344CB8AC3E}">
        <p14:creationId xmlns:p14="http://schemas.microsoft.com/office/powerpoint/2010/main" val="1176170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Ostracon may be</a:t>
            </a:r>
            <a:r>
              <a:rPr lang="en-US" baseline="0" dirty="0" smtClean="0"/>
              <a:t> a written receipt for a commercial transaction, a letter, a description of a deity, a set of directions, or a number of other things.</a:t>
            </a:r>
          </a:p>
        </p:txBody>
      </p:sp>
      <p:sp>
        <p:nvSpPr>
          <p:cNvPr id="4" name="Slide Number Placeholder 3"/>
          <p:cNvSpPr>
            <a:spLocks noGrp="1"/>
          </p:cNvSpPr>
          <p:nvPr>
            <p:ph type="sldNum" sz="quarter" idx="10"/>
          </p:nvPr>
        </p:nvSpPr>
        <p:spPr/>
        <p:txBody>
          <a:bodyPr/>
          <a:lstStyle/>
          <a:p>
            <a:fld id="{F3228C8B-5010-417E-9676-6E04CE0FA9A1}" type="slidenum">
              <a:rPr lang="en-US" smtClean="0"/>
              <a:t>18</a:t>
            </a:fld>
            <a:endParaRPr lang="en-US"/>
          </a:p>
        </p:txBody>
      </p:sp>
    </p:spTree>
    <p:extLst>
      <p:ext uri="{BB962C8B-B14F-4D97-AF65-F5344CB8AC3E}">
        <p14:creationId xmlns:p14="http://schemas.microsoft.com/office/powerpoint/2010/main" val="605731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Instructor Note: </a:t>
            </a:r>
            <a:r>
              <a:rPr lang="en-US" baseline="0" dirty="0" smtClean="0"/>
              <a:t>An equivalent to the term “stela” is “stele.”  </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19</a:t>
            </a:fld>
            <a:endParaRPr lang="en-US"/>
          </a:p>
        </p:txBody>
      </p:sp>
    </p:spTree>
    <p:extLst>
      <p:ext uri="{BB962C8B-B14F-4D97-AF65-F5344CB8AC3E}">
        <p14:creationId xmlns:p14="http://schemas.microsoft.com/office/powerpoint/2010/main" val="2458069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Additional detail: </a:t>
            </a:r>
            <a:r>
              <a:rPr lang="en-US" dirty="0" smtClean="0"/>
              <a:t>Some writings were put onto scrolls made of a metal, such as copper or silver</a:t>
            </a:r>
          </a:p>
        </p:txBody>
      </p:sp>
      <p:sp>
        <p:nvSpPr>
          <p:cNvPr id="4" name="Slide Number Placeholder 3"/>
          <p:cNvSpPr>
            <a:spLocks noGrp="1"/>
          </p:cNvSpPr>
          <p:nvPr>
            <p:ph type="sldNum" sz="quarter" idx="10"/>
          </p:nvPr>
        </p:nvSpPr>
        <p:spPr/>
        <p:txBody>
          <a:bodyPr/>
          <a:lstStyle/>
          <a:p>
            <a:fld id="{F3228C8B-5010-417E-9676-6E04CE0FA9A1}" type="slidenum">
              <a:rPr lang="en-US" smtClean="0"/>
              <a:t>20</a:t>
            </a:fld>
            <a:endParaRPr lang="en-US"/>
          </a:p>
        </p:txBody>
      </p:sp>
    </p:spTree>
    <p:extLst>
      <p:ext uri="{BB962C8B-B14F-4D97-AF65-F5344CB8AC3E}">
        <p14:creationId xmlns:p14="http://schemas.microsoft.com/office/powerpoint/2010/main" val="277247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dive into many of the archaeological findings related to Israel and the Bible, it is worthwhile</a:t>
            </a:r>
            <a:r>
              <a:rPr lang="en-US" baseline="0" dirty="0" smtClean="0"/>
              <a:t> to also note at least briefly the substantial contribution of Egyptology and archaeology in Egypt. Egyptian studies have had a profound impact on our understanding of the Old Testament, as the history of Israel intersects with the history of Egypt in many places in ancient history.</a:t>
            </a:r>
          </a:p>
          <a:p>
            <a:endParaRPr lang="en-US" baseline="0" dirty="0" smtClean="0"/>
          </a:p>
          <a:p>
            <a:r>
              <a:rPr lang="en-US" dirty="0" smtClean="0"/>
              <a:t>Historically held at the Liverpool Museum, this Cartonnage mummy mask dates to the Middle Kingdom of Egypt. The mummy mask states in hieroglyphics, </a:t>
            </a:r>
            <a:r>
              <a:rPr lang="en-US" baseline="0" dirty="0" smtClean="0"/>
              <a:t>”</a:t>
            </a:r>
            <a:r>
              <a:rPr lang="en-US" dirty="0" smtClean="0"/>
              <a:t>An offering which the king gives to Osiris, Foremost of the Westerners, Great god, Lord of Abydos, that he might give invocation offerings of bread and beer, oxen and fowl, alabaster and clothing, incense and ointment, all things good and pure on which a god lives.“ It and other inscriptions testify</a:t>
            </a:r>
            <a:r>
              <a:rPr lang="en-US" baseline="0" dirty="0" smtClean="0"/>
              <a:t> to the notion that the Egyptian gods needed physical substances in order to live or live prosperously. It also gives us a glimpse at some of the items available to Egyptians during this time period.</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2</a:t>
            </a:fld>
            <a:endParaRPr lang="en-US"/>
          </a:p>
        </p:txBody>
      </p:sp>
    </p:spTree>
    <p:extLst>
      <p:ext uri="{BB962C8B-B14F-4D97-AF65-F5344CB8AC3E}">
        <p14:creationId xmlns:p14="http://schemas.microsoft.com/office/powerpoint/2010/main" val="4055626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Reportedly, two bullae have been ascribed to Baruch the son of </a:t>
            </a:r>
            <a:r>
              <a:rPr lang="en-US" b="0" dirty="0" err="1" smtClean="0"/>
              <a:t>Neriah</a:t>
            </a:r>
            <a:r>
              <a:rPr lang="en-US" b="0" dirty="0" smtClean="0"/>
              <a:t>, who was</a:t>
            </a:r>
            <a:r>
              <a:rPr lang="en-US" b="0" baseline="0" dirty="0" smtClean="0"/>
              <a:t> the aristocratic scribe for the prophet Jeremiah.</a:t>
            </a:r>
            <a:r>
              <a:rPr lang="en-US" b="0" dirty="0" smtClean="0"/>
              <a:t> The image here is one of those two bullae,</a:t>
            </a:r>
            <a:r>
              <a:rPr lang="en-US" b="0" baseline="0" dirty="0" smtClean="0"/>
              <a:t> found in the 1970s.</a:t>
            </a:r>
            <a:endParaRPr lang="en-US" b="0" dirty="0" smtClean="0"/>
          </a:p>
          <a:p>
            <a:endParaRPr lang="en-US" b="1" dirty="0" smtClean="0"/>
          </a:p>
          <a:p>
            <a:r>
              <a:rPr lang="en-US" b="1" dirty="0" smtClean="0"/>
              <a:t>Additional detail: </a:t>
            </a:r>
            <a:r>
              <a:rPr lang="en-US" dirty="0" smtClean="0"/>
              <a:t>Kings and other important figures would sometimes use metal rings to stamp the impression into the clay.</a:t>
            </a:r>
          </a:p>
        </p:txBody>
      </p:sp>
      <p:sp>
        <p:nvSpPr>
          <p:cNvPr id="4" name="Slide Number Placeholder 3"/>
          <p:cNvSpPr>
            <a:spLocks noGrp="1"/>
          </p:cNvSpPr>
          <p:nvPr>
            <p:ph type="sldNum" sz="quarter" idx="10"/>
          </p:nvPr>
        </p:nvSpPr>
        <p:spPr/>
        <p:txBody>
          <a:bodyPr/>
          <a:lstStyle/>
          <a:p>
            <a:fld id="{F3228C8B-5010-417E-9676-6E04CE0FA9A1}" type="slidenum">
              <a:rPr lang="en-US" smtClean="0"/>
              <a:t>21</a:t>
            </a:fld>
            <a:endParaRPr lang="en-US"/>
          </a:p>
        </p:txBody>
      </p:sp>
    </p:spTree>
    <p:extLst>
      <p:ext uri="{BB962C8B-B14F-4D97-AF65-F5344CB8AC3E}">
        <p14:creationId xmlns:p14="http://schemas.microsoft.com/office/powerpoint/2010/main" val="83622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should we study archaeology? Is</a:t>
            </a:r>
            <a:r>
              <a:rPr lang="en-US" baseline="0" dirty="0" smtClean="0"/>
              <a:t> there anything that we can benefit from for learning from this field of historical science?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22</a:t>
            </a:fld>
            <a:endParaRPr lang="en-US"/>
          </a:p>
        </p:txBody>
      </p:sp>
    </p:spTree>
    <p:extLst>
      <p:ext uri="{BB962C8B-B14F-4D97-AF65-F5344CB8AC3E}">
        <p14:creationId xmlns:p14="http://schemas.microsoft.com/office/powerpoint/2010/main" val="127049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late 1700s, the modern study of numismatics began with people such as </a:t>
            </a:r>
            <a:r>
              <a:rPr lang="en-US" b="1" dirty="0" smtClean="0"/>
              <a:t>Joseph </a:t>
            </a:r>
            <a:r>
              <a:rPr lang="en-US" b="1" dirty="0" err="1" smtClean="0"/>
              <a:t>Hilarius</a:t>
            </a:r>
            <a:r>
              <a:rPr lang="en-US" b="1" dirty="0" smtClean="0"/>
              <a:t> </a:t>
            </a:r>
            <a:r>
              <a:rPr lang="en-US" b="1" dirty="0" err="1" smtClean="0"/>
              <a:t>Eckhel</a:t>
            </a:r>
            <a:r>
              <a:rPr lang="en-US" dirty="0" smtClean="0"/>
              <a:t>, a</a:t>
            </a:r>
            <a:r>
              <a:rPr lang="en-US" baseline="0" dirty="0" smtClean="0"/>
              <a:t> priest from Austria who endeavored to document ancient coinage from the Roman Empire in several volumes of literature (</a:t>
            </a:r>
            <a:r>
              <a:rPr lang="en-US" b="1" i="1" baseline="0" dirty="0" err="1" smtClean="0"/>
              <a:t>Doctrina</a:t>
            </a:r>
            <a:r>
              <a:rPr lang="en-US" b="1" i="1" baseline="0" dirty="0" smtClean="0"/>
              <a:t> </a:t>
            </a:r>
            <a:r>
              <a:rPr lang="en-US" b="1" i="1" baseline="0" dirty="0" err="1" smtClean="0"/>
              <a:t>Numorum</a:t>
            </a:r>
            <a:r>
              <a:rPr lang="en-US" b="1" i="1" baseline="0" dirty="0" smtClean="0"/>
              <a:t> </a:t>
            </a:r>
            <a:r>
              <a:rPr lang="en-US" b="1" i="1" baseline="0" dirty="0" err="1" smtClean="0"/>
              <a:t>Veterum</a:t>
            </a:r>
            <a:r>
              <a:rPr lang="en-US" baseline="0" dirty="0" smtClean="0"/>
              <a:t>).</a:t>
            </a:r>
          </a:p>
          <a:p>
            <a:endParaRPr lang="en-US" baseline="0" dirty="0" smtClean="0"/>
          </a:p>
          <a:p>
            <a:r>
              <a:rPr lang="en-US" baseline="0" dirty="0" smtClean="0"/>
              <a:t>Let’s also mention a little bit of numismatic terminology that will help us with discussing some basic features of coinage.</a:t>
            </a:r>
            <a:br>
              <a:rPr lang="en-US" baseline="0" dirty="0" smtClean="0"/>
            </a:br>
            <a:r>
              <a:rPr lang="en-US" baseline="0" dirty="0" smtClean="0"/>
              <a:t/>
            </a:r>
            <a:br>
              <a:rPr lang="en-US" baseline="0" dirty="0" smtClean="0"/>
            </a:br>
            <a:r>
              <a:rPr lang="en-US" b="1" baseline="0" dirty="0" smtClean="0"/>
              <a:t>Instructor Note: </a:t>
            </a:r>
            <a:r>
              <a:rPr lang="en-US" baseline="0" dirty="0" smtClean="0"/>
              <a:t>You may also wish to mention “style,” which refers to the tiny features of the coin, including, for example, the nature of the coin’s borders (if any), the presence of tufts (if any), and the features of the lettering of the coin’s legend.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23</a:t>
            </a:fld>
            <a:endParaRPr lang="en-US"/>
          </a:p>
        </p:txBody>
      </p:sp>
    </p:spTree>
    <p:extLst>
      <p:ext uri="{BB962C8B-B14F-4D97-AF65-F5344CB8AC3E}">
        <p14:creationId xmlns:p14="http://schemas.microsoft.com/office/powerpoint/2010/main" val="424760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24</a:t>
            </a:fld>
            <a:endParaRPr lang="en-US"/>
          </a:p>
        </p:txBody>
      </p:sp>
    </p:spTree>
    <p:extLst>
      <p:ext uri="{BB962C8B-B14F-4D97-AF65-F5344CB8AC3E}">
        <p14:creationId xmlns:p14="http://schemas.microsoft.com/office/powerpoint/2010/main" val="1590904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25</a:t>
            </a:fld>
            <a:endParaRPr lang="en-US"/>
          </a:p>
        </p:txBody>
      </p:sp>
    </p:spTree>
    <p:extLst>
      <p:ext uri="{BB962C8B-B14F-4D97-AF65-F5344CB8AC3E}">
        <p14:creationId xmlns:p14="http://schemas.microsoft.com/office/powerpoint/2010/main" val="1972106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26</a:t>
            </a:fld>
            <a:endParaRPr lang="en-US"/>
          </a:p>
        </p:txBody>
      </p:sp>
    </p:spTree>
    <p:extLst>
      <p:ext uri="{BB962C8B-B14F-4D97-AF65-F5344CB8AC3E}">
        <p14:creationId xmlns:p14="http://schemas.microsoft.com/office/powerpoint/2010/main" val="274650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based</a:t>
            </a:r>
            <a:r>
              <a:rPr lang="en-US" baseline="0" dirty="0" smtClean="0"/>
              <a:t> on the sorts of things that official government sources in the ancient world cared to mention, </a:t>
            </a:r>
            <a:r>
              <a:rPr lang="en-US" dirty="0" smtClean="0"/>
              <a:t>what are some of the various things that we might expect to find from official inscriptions? What are some of the types of things that we actually find?</a:t>
            </a:r>
          </a:p>
        </p:txBody>
      </p:sp>
      <p:sp>
        <p:nvSpPr>
          <p:cNvPr id="4" name="Slide Number Placeholder 3"/>
          <p:cNvSpPr>
            <a:spLocks noGrp="1"/>
          </p:cNvSpPr>
          <p:nvPr>
            <p:ph type="sldNum" sz="quarter" idx="10"/>
          </p:nvPr>
        </p:nvSpPr>
        <p:spPr/>
        <p:txBody>
          <a:bodyPr/>
          <a:lstStyle/>
          <a:p>
            <a:fld id="{F3228C8B-5010-417E-9676-6E04CE0FA9A1}" type="slidenum">
              <a:rPr lang="en-US" smtClean="0"/>
              <a:t>27</a:t>
            </a:fld>
            <a:endParaRPr lang="en-US"/>
          </a:p>
        </p:txBody>
      </p:sp>
    </p:spTree>
    <p:extLst>
      <p:ext uri="{BB962C8B-B14F-4D97-AF65-F5344CB8AC3E}">
        <p14:creationId xmlns:p14="http://schemas.microsoft.com/office/powerpoint/2010/main" val="1068937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28</a:t>
            </a:fld>
            <a:endParaRPr lang="en-US"/>
          </a:p>
        </p:txBody>
      </p:sp>
    </p:spTree>
    <p:extLst>
      <p:ext uri="{BB962C8B-B14F-4D97-AF65-F5344CB8AC3E}">
        <p14:creationId xmlns:p14="http://schemas.microsoft.com/office/powerpoint/2010/main" val="85903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 we get into the details, we need to cover some of the</a:t>
            </a:r>
            <a:r>
              <a:rPr lang="en-US" baseline="0" dirty="0" smtClean="0"/>
              <a:t> basic terminology in the field of archaeology. In other words, we need to define our terms in a reasonable way so that we can have clarity in knowing what we are talking about.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29</a:t>
            </a:fld>
            <a:endParaRPr lang="en-US"/>
          </a:p>
        </p:txBody>
      </p:sp>
    </p:spTree>
    <p:extLst>
      <p:ext uri="{BB962C8B-B14F-4D97-AF65-F5344CB8AC3E}">
        <p14:creationId xmlns:p14="http://schemas.microsoft.com/office/powerpoint/2010/main" val="1206875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 </a:t>
            </a:r>
            <a:r>
              <a:rPr lang="en-US" dirty="0" smtClean="0"/>
              <a:t>One additional</a:t>
            </a:r>
            <a:r>
              <a:rPr lang="en-US" baseline="0" dirty="0" smtClean="0"/>
              <a:t> reason why archaeologists might discover an abundance of clay objects would include the use of clay as a surface for writing, whether it be short notes or, in the sense of some cuneiform tablets, something much longer. Even fragments of clay dishware could be used later as a writing surface for a note.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30</a:t>
            </a:fld>
            <a:endParaRPr lang="en-US"/>
          </a:p>
        </p:txBody>
      </p:sp>
    </p:spTree>
    <p:extLst>
      <p:ext uri="{BB962C8B-B14F-4D97-AF65-F5344CB8AC3E}">
        <p14:creationId xmlns:p14="http://schemas.microsoft.com/office/powerpoint/2010/main" val="41092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Instructor Note:</a:t>
            </a:r>
            <a:r>
              <a:rPr lang="en-US" b="1" baseline="0" dirty="0"/>
              <a:t> </a:t>
            </a:r>
            <a:r>
              <a:rPr lang="en-US" baseline="0" dirty="0" smtClean="0"/>
              <a:t>This lesson lays some of the introductory groundwork that the audience will need to know concerning archaeology. It is designed to focus on the broad and basic details and principles.  Additionally, it is also intended to give a few proper impressions concerning what we can and should expect from archaeology with regard to what we can know about the ancient world.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3</a:t>
            </a:fld>
            <a:endParaRPr lang="en-US"/>
          </a:p>
        </p:txBody>
      </p:sp>
    </p:spTree>
    <p:extLst>
      <p:ext uri="{BB962C8B-B14F-4D97-AF65-F5344CB8AC3E}">
        <p14:creationId xmlns:p14="http://schemas.microsoft.com/office/powerpoint/2010/main" val="3566301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Items stored in a prominent place such as a palace, library,</a:t>
            </a:r>
            <a:r>
              <a:rPr lang="en-US" baseline="0" dirty="0" smtClean="0"/>
              <a:t> or cemetery is more likely to be discovered than are other items. However, even this does not guarantee that archaeologists will end up with the items. Grave-robbers can steal items from cemeteries before archaeologists get a chance to look at them. Fires can destroy the contents inside of libraries. Palaces and temples can be ransacked by invading armies. Indeed, all three of those scenarios have occurred in the ancient world.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31</a:t>
            </a:fld>
            <a:endParaRPr lang="en-US"/>
          </a:p>
        </p:txBody>
      </p:sp>
    </p:spTree>
    <p:extLst>
      <p:ext uri="{BB962C8B-B14F-4D97-AF65-F5344CB8AC3E}">
        <p14:creationId xmlns:p14="http://schemas.microsoft.com/office/powerpoint/2010/main" val="63174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32</a:t>
            </a:fld>
            <a:endParaRPr lang="en-US"/>
          </a:p>
        </p:txBody>
      </p:sp>
    </p:spTree>
    <p:extLst>
      <p:ext uri="{BB962C8B-B14F-4D97-AF65-F5344CB8AC3E}">
        <p14:creationId xmlns:p14="http://schemas.microsoft.com/office/powerpoint/2010/main" val="2007580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books and</a:t>
            </a:r>
            <a:r>
              <a:rPr lang="en-US" baseline="0" dirty="0" smtClean="0"/>
              <a:t> other writings refer to particular facts in a historical setting, we can identify and confirm such facts from archaeological findings. In this way, we put together the details of history into a narrative like pieces of a puzzle. And while pottery is the most common type of artifact discovered from ancient cities, sometimes archaeologists discover structures and other items of importance, such as pools, coins, sarcophagi, and evidence of destruction by fire.</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33</a:t>
            </a:fld>
            <a:endParaRPr lang="en-US"/>
          </a:p>
        </p:txBody>
      </p:sp>
    </p:spTree>
    <p:extLst>
      <p:ext uri="{BB962C8B-B14F-4D97-AF65-F5344CB8AC3E}">
        <p14:creationId xmlns:p14="http://schemas.microsoft.com/office/powerpoint/2010/main" val="3074737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archeological</a:t>
            </a:r>
            <a:r>
              <a:rPr lang="en-US" baseline="0" dirty="0" smtClean="0"/>
              <a:t> discoveries and linguistic facts come short of proof that a particular Bible event occurred but do suggest that the event was possible in the setting that the Bible gives for the events it records. For instance, we could find a name in Scripture or some other ancient writing, and try to match up that name with records from other ancient sources that originated from the time period and area that the Scriptural account describes. In the very least, successful matches suggest that the name was around back then and very well might have been correct for the Bible’s account.</a:t>
            </a:r>
          </a:p>
          <a:p>
            <a:endParaRPr lang="en-US" baseline="0" dirty="0" smtClean="0"/>
          </a:p>
          <a:p>
            <a:r>
              <a:rPr lang="en-US" baseline="0" dirty="0" smtClean="0"/>
              <a:t>Although biases and motives must be considered, it is generally best to follow the majority of commentators concerning what they do mention about the major details of history, particularly when it would have been difficult for them to outright deny that the major detail was historical.</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34</a:t>
            </a:fld>
            <a:endParaRPr lang="en-US"/>
          </a:p>
        </p:txBody>
      </p:sp>
    </p:spTree>
    <p:extLst>
      <p:ext uri="{BB962C8B-B14F-4D97-AF65-F5344CB8AC3E}">
        <p14:creationId xmlns:p14="http://schemas.microsoft.com/office/powerpoint/2010/main" val="239680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some evidences</a:t>
            </a:r>
            <a:r>
              <a:rPr lang="en-US" baseline="0" dirty="0" smtClean="0"/>
              <a:t> from archaeology, and what Bible passages might those pieces of evidence support?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35</a:t>
            </a:fld>
            <a:endParaRPr lang="en-US"/>
          </a:p>
        </p:txBody>
      </p:sp>
    </p:spTree>
    <p:extLst>
      <p:ext uri="{BB962C8B-B14F-4D97-AF65-F5344CB8AC3E}">
        <p14:creationId xmlns:p14="http://schemas.microsoft.com/office/powerpoint/2010/main" val="492949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some Bible manuscripts report Goliath as being 6 cubits and a span tall, at</a:t>
            </a:r>
            <a:r>
              <a:rPr lang="en-US" baseline="0" dirty="0" smtClean="0"/>
              <a:t> least one has Goliath at 4 cubits and a span tall. That measurement of 4 cubits and a span is approximately the height of a person discovered to have lived in ancient Rome. The man was reportedly 6 feet 8 inches tall and suffered from gigantism. Archaeological findings from Poland and Egypt may also present two other cases of gigantism. So this means that a height of 4 cubits and a span would have been plausible for a giant in the ancient world. One must also keep in mind that the average height of a man in the ancient world was close to 5 and a half feet tall, not the 6 feet tall that is more common in modern First World countries. So a giant standing 6 feet 9 inches tall would have been at least a foot taller than the vast majority of people in the ancient world.</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36</a:t>
            </a:fld>
            <a:endParaRPr lang="en-US"/>
          </a:p>
        </p:txBody>
      </p:sp>
    </p:spTree>
    <p:extLst>
      <p:ext uri="{BB962C8B-B14F-4D97-AF65-F5344CB8AC3E}">
        <p14:creationId xmlns:p14="http://schemas.microsoft.com/office/powerpoint/2010/main" val="4226630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Archaeologists</a:t>
            </a:r>
            <a:r>
              <a:rPr lang="en-US" baseline="0" dirty="0" smtClean="0"/>
              <a:t> have uncovered </a:t>
            </a:r>
            <a:r>
              <a:rPr lang="en-US" b="1" dirty="0" smtClean="0"/>
              <a:t>Islamic glaze-ware </a:t>
            </a:r>
            <a:r>
              <a:rPr lang="en-US" dirty="0" smtClean="0"/>
              <a:t>and </a:t>
            </a:r>
            <a:r>
              <a:rPr lang="en-US" b="1" dirty="0" smtClean="0"/>
              <a:t>Byzantine Gaza</a:t>
            </a:r>
            <a:r>
              <a:rPr lang="en-US" b="1" baseline="0" dirty="0" smtClean="0"/>
              <a:t>-ware </a:t>
            </a:r>
            <a:r>
              <a:rPr lang="en-US" baseline="0" dirty="0" smtClean="0"/>
              <a:t>in large quantities the coasts of the Levant , in the areas where </a:t>
            </a:r>
            <a:r>
              <a:rPr lang="en-US" b="1" baseline="0" dirty="0" smtClean="0"/>
              <a:t>Ashkelon</a:t>
            </a:r>
            <a:r>
              <a:rPr lang="en-US" baseline="0" dirty="0" smtClean="0"/>
              <a:t> and </a:t>
            </a:r>
            <a:r>
              <a:rPr lang="en-US" b="1" baseline="0" dirty="0" smtClean="0"/>
              <a:t>Gaza</a:t>
            </a:r>
            <a:r>
              <a:rPr lang="en-US" baseline="0" dirty="0" smtClean="0"/>
              <a:t> are. This evidence further supports the notion of the historicity of the Crusades and tourism to Israel during the Middle Ages. </a:t>
            </a:r>
            <a:r>
              <a:rPr lang="en-US" b="1" baseline="0" dirty="0" smtClean="0"/>
              <a:t>Ann </a:t>
            </a:r>
            <a:r>
              <a:rPr lang="en-US" b="1" baseline="0" dirty="0" err="1" smtClean="0"/>
              <a:t>Killebrew</a:t>
            </a:r>
            <a:endParaRPr lang="en-US" b="1" baseline="0" dirty="0" smtClean="0"/>
          </a:p>
          <a:p>
            <a:r>
              <a:rPr lang="en-US" baseline="0" dirty="0" smtClean="0"/>
              <a:t>has identified two basic shapes of “Gaza ware”: a taller jar with a pointed base (Type A) and a shorter jar with a rounded bottom (Type B).</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37</a:t>
            </a:fld>
            <a:endParaRPr lang="en-US"/>
          </a:p>
        </p:txBody>
      </p:sp>
    </p:spTree>
    <p:extLst>
      <p:ext uri="{BB962C8B-B14F-4D97-AF65-F5344CB8AC3E}">
        <p14:creationId xmlns:p14="http://schemas.microsoft.com/office/powerpoint/2010/main" val="696676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winepresses in Palestine, for example, had</a:t>
            </a:r>
            <a:r>
              <a:rPr lang="en-US" baseline="0" dirty="0" smtClean="0"/>
              <a:t> plastered walls and mosaic flooring, particularly for the Byzantine period (c. 400 to 640 C.E.).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38</a:t>
            </a:fld>
            <a:endParaRPr lang="en-US"/>
          </a:p>
        </p:txBody>
      </p:sp>
    </p:spTree>
    <p:extLst>
      <p:ext uri="{BB962C8B-B14F-4D97-AF65-F5344CB8AC3E}">
        <p14:creationId xmlns:p14="http://schemas.microsoft.com/office/powerpoint/2010/main" val="2008213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in which archaeology has helped to give us historical context is</a:t>
            </a:r>
            <a:r>
              <a:rPr lang="en-US" baseline="0" dirty="0" smtClean="0"/>
              <a:t> in the geography of religious dominance in Galilee</a:t>
            </a:r>
            <a:r>
              <a:rPr lang="en-US" dirty="0" smtClean="0"/>
              <a:t>. As Mordechai </a:t>
            </a:r>
            <a:r>
              <a:rPr lang="en-US" dirty="0" err="1" smtClean="0"/>
              <a:t>Aviam</a:t>
            </a:r>
            <a:r>
              <a:rPr lang="en-US" dirty="0" smtClean="0"/>
              <a:t> has noted, many sites have been discovered to have material believed to be the remains of synagogues, as well as several pagan temples. The </a:t>
            </a:r>
            <a:r>
              <a:rPr lang="en-US" b="1" dirty="0" smtClean="0"/>
              <a:t>dots in blue </a:t>
            </a:r>
            <a:r>
              <a:rPr lang="en-US" dirty="0" smtClean="0"/>
              <a:t>on the map of Galilee and southern</a:t>
            </a:r>
            <a:r>
              <a:rPr lang="en-US" baseline="0" dirty="0" smtClean="0"/>
              <a:t> Lebanon show here </a:t>
            </a:r>
            <a:r>
              <a:rPr lang="en-US" b="1" baseline="0" dirty="0" smtClean="0"/>
              <a:t>represent places </a:t>
            </a:r>
            <a:r>
              <a:rPr lang="en-US" baseline="0" dirty="0" smtClean="0"/>
              <a:t>where the remains of </a:t>
            </a:r>
            <a:r>
              <a:rPr lang="en-US" b="1" baseline="0" dirty="0" smtClean="0"/>
              <a:t>Roman-era Galilee synagogues </a:t>
            </a:r>
            <a:r>
              <a:rPr lang="en-US" baseline="0" dirty="0" smtClean="0"/>
              <a:t>have been found. At least a handful or two of those date from the 1</a:t>
            </a:r>
            <a:r>
              <a:rPr lang="en-US" baseline="30000" dirty="0" smtClean="0"/>
              <a:t>st</a:t>
            </a:r>
            <a:r>
              <a:rPr lang="en-US" baseline="0" dirty="0" smtClean="0"/>
              <a:t> century C.E. The </a:t>
            </a:r>
            <a:r>
              <a:rPr lang="en-US" b="1" baseline="0" dirty="0" smtClean="0"/>
              <a:t>yellow dots </a:t>
            </a:r>
            <a:r>
              <a:rPr lang="en-US" baseline="0" dirty="0" smtClean="0"/>
              <a:t>on the map </a:t>
            </a:r>
            <a:r>
              <a:rPr lang="en-US" b="1" baseline="0" dirty="0" smtClean="0"/>
              <a:t>represent the Roman-era pagan temples.</a:t>
            </a:r>
            <a:endParaRPr lang="en-US" b="1" dirty="0"/>
          </a:p>
        </p:txBody>
      </p:sp>
      <p:sp>
        <p:nvSpPr>
          <p:cNvPr id="4" name="Slide Number Placeholder 3"/>
          <p:cNvSpPr>
            <a:spLocks noGrp="1"/>
          </p:cNvSpPr>
          <p:nvPr>
            <p:ph type="sldNum" sz="quarter" idx="10"/>
          </p:nvPr>
        </p:nvSpPr>
        <p:spPr/>
        <p:txBody>
          <a:bodyPr/>
          <a:lstStyle/>
          <a:p>
            <a:fld id="{F3228C8B-5010-417E-9676-6E04CE0FA9A1}" type="slidenum">
              <a:rPr lang="en-US" smtClean="0"/>
              <a:t>39</a:t>
            </a:fld>
            <a:endParaRPr lang="en-US"/>
          </a:p>
        </p:txBody>
      </p:sp>
    </p:spTree>
    <p:extLst>
      <p:ext uri="{BB962C8B-B14F-4D97-AF65-F5344CB8AC3E}">
        <p14:creationId xmlns:p14="http://schemas.microsoft.com/office/powerpoint/2010/main" val="2233710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conclude therefore that “Abishai” was a traditional name by the time of King David, even if it was not very popularly</a:t>
            </a:r>
            <a:r>
              <a:rPr lang="en-US" baseline="0" dirty="0" smtClean="0"/>
              <a:t> used during that time.</a:t>
            </a:r>
          </a:p>
          <a:p>
            <a:endParaRPr lang="en-US" baseline="0" dirty="0" smtClean="0"/>
          </a:p>
          <a:p>
            <a:r>
              <a:rPr lang="en-US" baseline="0" dirty="0" smtClean="0"/>
              <a:t>The name Goliath does appear to be a name that was used in the Philistine nation. The name or something very similar was found in Gath and dated to about a century or so off from the Goliath mentioned in Scripture. As such, the finding attests to the plausibility of the name “Goliath” being used in the Biblical account, even though the finding is not direct </a:t>
            </a:r>
            <a:r>
              <a:rPr lang="en-US" baseline="0" smtClean="0"/>
              <a:t>evidence for the historical existence of Goliath himself.</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41</a:t>
            </a:fld>
            <a:endParaRPr lang="en-US"/>
          </a:p>
        </p:txBody>
      </p:sp>
    </p:spTree>
    <p:extLst>
      <p:ext uri="{BB962C8B-B14F-4D97-AF65-F5344CB8AC3E}">
        <p14:creationId xmlns:p14="http://schemas.microsoft.com/office/powerpoint/2010/main" val="270496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should we study archaeology? Is</a:t>
            </a:r>
            <a:r>
              <a:rPr lang="en-US" baseline="0" dirty="0" smtClean="0"/>
              <a:t> there anything that we can benefit from for learning from this field of historical science?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a:t>
            </a:fld>
            <a:endParaRPr lang="en-US"/>
          </a:p>
        </p:txBody>
      </p:sp>
    </p:spTree>
    <p:extLst>
      <p:ext uri="{BB962C8B-B14F-4D97-AF65-F5344CB8AC3E}">
        <p14:creationId xmlns:p14="http://schemas.microsoft.com/office/powerpoint/2010/main" val="2081032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a:t>
            </a:r>
            <a:r>
              <a:rPr lang="en-US" baseline="0" dirty="0" smtClean="0"/>
              <a:t> generally speaking, the further back in history a person or event was, the less likely we would find something about them of actual historical value, it is important to note that even some Old Testament characters have in fact been verified as being real historical figures. This is especially the case as it concerns political figures.</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42</a:t>
            </a:fld>
            <a:endParaRPr lang="en-US"/>
          </a:p>
        </p:txBody>
      </p:sp>
    </p:spTree>
    <p:extLst>
      <p:ext uri="{BB962C8B-B14F-4D97-AF65-F5344CB8AC3E}">
        <p14:creationId xmlns:p14="http://schemas.microsoft.com/office/powerpoint/2010/main" val="1661622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dirty="0" smtClean="0"/>
              <a:t>The Mesha Stele is one of four key ancient inscriptions that mention Israel. T</a:t>
            </a:r>
            <a:r>
              <a:rPr lang="en-US" dirty="0" smtClean="0"/>
              <a:t>he Tel Dan Stele, the </a:t>
            </a:r>
            <a:r>
              <a:rPr lang="en-US" dirty="0" err="1" smtClean="0"/>
              <a:t>Merneptah</a:t>
            </a:r>
            <a:r>
              <a:rPr lang="en-US" dirty="0" smtClean="0"/>
              <a:t> Stele, and the </a:t>
            </a:r>
            <a:r>
              <a:rPr lang="en-US" dirty="0" err="1" smtClean="0"/>
              <a:t>Kurkh</a:t>
            </a:r>
            <a:r>
              <a:rPr lang="en-US" dirty="0" smtClean="0"/>
              <a:t> Monolith are</a:t>
            </a:r>
            <a:r>
              <a:rPr lang="en-US" baseline="0" dirty="0" smtClean="0"/>
              <a:t> the other three</a:t>
            </a:r>
            <a:r>
              <a:rPr lang="en-US" dirty="0" smtClean="0"/>
              <a:t>.</a:t>
            </a:r>
          </a:p>
          <a:p>
            <a:endParaRPr lang="en-US" dirty="0" smtClean="0"/>
          </a:p>
          <a:p>
            <a:r>
              <a:rPr lang="en-US" dirty="0" smtClean="0"/>
              <a:t>Part</a:t>
            </a:r>
            <a:r>
              <a:rPr lang="en-US" baseline="0" dirty="0" smtClean="0"/>
              <a:t> of the Mesha Stele had to be reconstructed later due to the rather unfortunate way that it was distributed.</a:t>
            </a:r>
            <a:endParaRPr lang="nn-NO"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43</a:t>
            </a:fld>
            <a:endParaRPr lang="en-US"/>
          </a:p>
        </p:txBody>
      </p:sp>
    </p:spTree>
    <p:extLst>
      <p:ext uri="{BB962C8B-B14F-4D97-AF65-F5344CB8AC3E}">
        <p14:creationId xmlns:p14="http://schemas.microsoft.com/office/powerpoint/2010/main" val="2327895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Egypt studies have led to a vast array of discoveries, including of</a:t>
            </a:r>
            <a:r>
              <a:rPr lang="en-US" baseline="0" dirty="0" smtClean="0"/>
              <a:t> manuscripts of letters as well as of several findings corroborating the historicity of New Kingdom Egypt’s political figures. At this point, it is worthwhile to note some Old Testament characters verified by sources outside of the Bible itself.</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44</a:t>
            </a:fld>
            <a:endParaRPr lang="en-US"/>
          </a:p>
        </p:txBody>
      </p:sp>
    </p:spTree>
    <p:extLst>
      <p:ext uri="{BB962C8B-B14F-4D97-AF65-F5344CB8AC3E}">
        <p14:creationId xmlns:p14="http://schemas.microsoft.com/office/powerpoint/2010/main" val="1070145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least five</a:t>
            </a:r>
            <a:r>
              <a:rPr lang="en-US" baseline="0" dirty="0" smtClean="0"/>
              <a:t> pharaohs that are mentioned in the Bible which we have something else in the archaeological record with which to verify them. </a:t>
            </a:r>
            <a:r>
              <a:rPr lang="en-US" dirty="0" smtClean="0"/>
              <a:t>Some of the Egyptian Pharaohs can be verified by even</a:t>
            </a:r>
            <a:r>
              <a:rPr lang="en-US" baseline="0" dirty="0" smtClean="0"/>
              <a:t> small items. Others by rather rare structures or artifacts that are intriguing in their own right.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45</a:t>
            </a:fld>
            <a:endParaRPr lang="en-US"/>
          </a:p>
        </p:txBody>
      </p:sp>
    </p:spTree>
    <p:extLst>
      <p:ext uri="{BB962C8B-B14F-4D97-AF65-F5344CB8AC3E}">
        <p14:creationId xmlns:p14="http://schemas.microsoft.com/office/powerpoint/2010/main" val="1614057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several other archaeological discoveries associated with this pharaoh, including important inscriptions. While the scarab in the photo pictured here was discovered many decades ago, it is </a:t>
            </a:r>
            <a:r>
              <a:rPr lang="en-US" b="1" baseline="0" dirty="0" smtClean="0"/>
              <a:t>not</a:t>
            </a:r>
            <a:r>
              <a:rPr lang="en-US" baseline="0" dirty="0" smtClean="0"/>
              <a:t> the only one of Shoshenq the First that has been found. One other scarab, found in southern Jordan near a </a:t>
            </a:r>
            <a:r>
              <a:rPr lang="en-US" b="1" baseline="0" dirty="0" smtClean="0"/>
              <a:t>sizable copper ore site and listing his throne name title, </a:t>
            </a:r>
            <a:r>
              <a:rPr lang="en-US" baseline="0" dirty="0" smtClean="0"/>
              <a:t>suggests that the Pharaoh really did try to invade the Southern Levant. That finding makes the claim in the Bible of Shoshenq’s invasion of the land of Benjamin seem more plausible as well. The pharaoh was rather ambitious in invading the Levant.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46</a:t>
            </a:fld>
            <a:endParaRPr lang="en-US"/>
          </a:p>
        </p:txBody>
      </p:sp>
    </p:spTree>
    <p:extLst>
      <p:ext uri="{BB962C8B-B14F-4D97-AF65-F5344CB8AC3E}">
        <p14:creationId xmlns:p14="http://schemas.microsoft.com/office/powerpoint/2010/main" val="397333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not very much</a:t>
            </a:r>
            <a:r>
              <a:rPr lang="en-US" baseline="0" dirty="0" smtClean="0"/>
              <a:t> in the archaeological record about Osorkon IV, compared to what some might expect. So it is worth noting that a reference in the Bible likely refers to him, though using the shortened name “So.”</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47</a:t>
            </a:fld>
            <a:endParaRPr lang="en-US"/>
          </a:p>
        </p:txBody>
      </p:sp>
    </p:spTree>
    <p:extLst>
      <p:ext uri="{BB962C8B-B14F-4D97-AF65-F5344CB8AC3E}">
        <p14:creationId xmlns:p14="http://schemas.microsoft.com/office/powerpoint/2010/main" val="4229390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Aegis of Sekhmet </a:t>
            </a:r>
            <a:r>
              <a:rPr lang="en-US" dirty="0" smtClean="0"/>
              <a:t>is less</a:t>
            </a:r>
            <a:r>
              <a:rPr lang="en-US" baseline="0" dirty="0" smtClean="0"/>
              <a:t> than four inches wide and less than four inches tall, and yet it refers to Osorkon the Fourth, who is likely called “So” in the Bible. Osorkon the Fourth is believed to be the figure depicted in Assyrian records as giving twelve horses to Sargon the Second. The other major archaeological finding associated with Osorkon the Fourth is the </a:t>
            </a:r>
            <a:r>
              <a:rPr lang="en-US" b="1" baseline="0" dirty="0" smtClean="0"/>
              <a:t>Piye Victory Stela</a:t>
            </a:r>
            <a:r>
              <a:rPr lang="en-US" baseline="0" dirty="0" smtClean="0"/>
              <a:t>, in which Osorkon bows to a Nubian ruler.</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48</a:t>
            </a:fld>
            <a:endParaRPr lang="en-US"/>
          </a:p>
        </p:txBody>
      </p:sp>
    </p:spTree>
    <p:extLst>
      <p:ext uri="{BB962C8B-B14F-4D97-AF65-F5344CB8AC3E}">
        <p14:creationId xmlns:p14="http://schemas.microsoft.com/office/powerpoint/2010/main" val="2063070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Sphinx of Taharqa is a miniature sphinx made</a:t>
            </a:r>
            <a:r>
              <a:rPr lang="en-US" baseline="0" dirty="0" smtClean="0"/>
              <a:t> out of granite. It was found in Kawa, Sudan. Taharqa was a ruler over the kingdom of Nubia. </a:t>
            </a:r>
            <a:r>
              <a:rPr lang="en-US" dirty="0" smtClean="0"/>
              <a:t>The Sphinx</a:t>
            </a:r>
            <a:r>
              <a:rPr lang="en-US" baseline="0" dirty="0" smtClean="0"/>
              <a:t> of Taharqa has been historically housed at the British Museum.</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49</a:t>
            </a:fld>
            <a:endParaRPr lang="en-US"/>
          </a:p>
        </p:txBody>
      </p:sp>
    </p:spTree>
    <p:extLst>
      <p:ext uri="{BB962C8B-B14F-4D97-AF65-F5344CB8AC3E}">
        <p14:creationId xmlns:p14="http://schemas.microsoft.com/office/powerpoint/2010/main" val="980091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book 2, chapter 158 of Histories by Herodotus, Necho the</a:t>
            </a:r>
            <a:r>
              <a:rPr lang="en-US" baseline="0" dirty="0" smtClean="0"/>
              <a:t> Second is mentioned in connection with the start of a canal project between the Nile River and Red Sea. The goal was apparently to link waterways between the Mediterranean Sea and Red Sea, ultimately, through using the Nile River.</a:t>
            </a:r>
          </a:p>
          <a:p>
            <a:endParaRPr lang="en-US" baseline="0" dirty="0" smtClean="0"/>
          </a:p>
          <a:p>
            <a:r>
              <a:rPr lang="en-US" baseline="0" dirty="0" smtClean="0"/>
              <a:t>The Kneeling Figure of Necho II is reportedly states on the backside of it, “Necho, son of Re, living forever.”</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50</a:t>
            </a:fld>
            <a:endParaRPr lang="en-US"/>
          </a:p>
        </p:txBody>
      </p:sp>
    </p:spTree>
    <p:extLst>
      <p:ext uri="{BB962C8B-B14F-4D97-AF65-F5344CB8AC3E}">
        <p14:creationId xmlns:p14="http://schemas.microsoft.com/office/powerpoint/2010/main" val="1629048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statuette of one of the two</a:t>
            </a:r>
            <a:r>
              <a:rPr lang="en-US" baseline="0" dirty="0" smtClean="0"/>
              <a:t> King Necho Pharaohs shows the pharaoh as though in a stance to deliver an offering before a deity. The facial features of the statuette have suggested to some that it is of Necho II, despite the apparently somewhat free expression that artists may have taken in depicting Necho II.</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51</a:t>
            </a:fld>
            <a:endParaRPr lang="en-US"/>
          </a:p>
        </p:txBody>
      </p:sp>
    </p:spTree>
    <p:extLst>
      <p:ext uri="{BB962C8B-B14F-4D97-AF65-F5344CB8AC3E}">
        <p14:creationId xmlns:p14="http://schemas.microsoft.com/office/powerpoint/2010/main" val="142175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archaeological discoveries give clues and solid information concerning</a:t>
            </a:r>
            <a:r>
              <a:rPr lang="en-US" baseline="0" dirty="0" smtClean="0"/>
              <a:t> the historical context behind some of the Bible’s accounts. This includes the actions of ancient empires against one another, as well as a wide variety of other details, such as the popularity of ancient names at particular periods of times in particular regions of the world.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6</a:t>
            </a:fld>
            <a:endParaRPr lang="en-US"/>
          </a:p>
        </p:txBody>
      </p:sp>
    </p:spTree>
    <p:extLst>
      <p:ext uri="{BB962C8B-B14F-4D97-AF65-F5344CB8AC3E}">
        <p14:creationId xmlns:p14="http://schemas.microsoft.com/office/powerpoint/2010/main" val="522386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52</a:t>
            </a:fld>
            <a:endParaRPr lang="en-US"/>
          </a:p>
        </p:txBody>
      </p:sp>
    </p:spTree>
    <p:extLst>
      <p:ext uri="{BB962C8B-B14F-4D97-AF65-F5344CB8AC3E}">
        <p14:creationId xmlns:p14="http://schemas.microsoft.com/office/powerpoint/2010/main" val="588232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interesting type of Egyptian archaeological finding is that of the mummy mask.</a:t>
            </a:r>
          </a:p>
          <a:p>
            <a:endParaRPr lang="en-US" dirty="0" smtClean="0"/>
          </a:p>
          <a:p>
            <a:r>
              <a:rPr lang="en-US" dirty="0" smtClean="0"/>
              <a:t>Held historically at the California Institute of World Archaeology, this Cartonnage</a:t>
            </a:r>
            <a:r>
              <a:rPr lang="en-US" baseline="0" dirty="0" smtClean="0"/>
              <a:t> mummy mask shows an image of Hapy, one of the four sons of the deity Horus. Hieroglyphics accompany the image to its left. This particular mask was from the third intermediate period, after the end of the New Kingdom of Egypt.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53</a:t>
            </a:fld>
            <a:endParaRPr lang="en-US"/>
          </a:p>
        </p:txBody>
      </p:sp>
    </p:spTree>
    <p:extLst>
      <p:ext uri="{BB962C8B-B14F-4D97-AF65-F5344CB8AC3E}">
        <p14:creationId xmlns:p14="http://schemas.microsoft.com/office/powerpoint/2010/main" val="4041572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we are going to briefly cover some of the characters</a:t>
            </a:r>
            <a:r>
              <a:rPr lang="en-US" baseline="0" dirty="0" smtClean="0"/>
              <a:t> mentioned in the Old Testament that have in some sense been verified by archaeology outside of the Bible.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54</a:t>
            </a:fld>
            <a:endParaRPr lang="en-US"/>
          </a:p>
        </p:txBody>
      </p:sp>
    </p:spTree>
    <p:extLst>
      <p:ext uri="{BB962C8B-B14F-4D97-AF65-F5344CB8AC3E}">
        <p14:creationId xmlns:p14="http://schemas.microsoft.com/office/powerpoint/2010/main" val="3166141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55</a:t>
            </a:fld>
            <a:endParaRPr lang="en-US"/>
          </a:p>
        </p:txBody>
      </p:sp>
    </p:spTree>
    <p:extLst>
      <p:ext uri="{BB962C8B-B14F-4D97-AF65-F5344CB8AC3E}">
        <p14:creationId xmlns:p14="http://schemas.microsoft.com/office/powerpoint/2010/main" val="811531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56</a:t>
            </a:fld>
            <a:endParaRPr lang="en-US"/>
          </a:p>
        </p:txBody>
      </p:sp>
    </p:spTree>
    <p:extLst>
      <p:ext uri="{BB962C8B-B14F-4D97-AF65-F5344CB8AC3E}">
        <p14:creationId xmlns:p14="http://schemas.microsoft.com/office/powerpoint/2010/main" val="910981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57</a:t>
            </a:fld>
            <a:endParaRPr lang="en-US"/>
          </a:p>
        </p:txBody>
      </p:sp>
    </p:spTree>
    <p:extLst>
      <p:ext uri="{BB962C8B-B14F-4D97-AF65-F5344CB8AC3E}">
        <p14:creationId xmlns:p14="http://schemas.microsoft.com/office/powerpoint/2010/main" val="2445135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58</a:t>
            </a:fld>
            <a:endParaRPr lang="en-US"/>
          </a:p>
        </p:txBody>
      </p:sp>
    </p:spTree>
    <p:extLst>
      <p:ext uri="{BB962C8B-B14F-4D97-AF65-F5344CB8AC3E}">
        <p14:creationId xmlns:p14="http://schemas.microsoft.com/office/powerpoint/2010/main" val="1677438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Jeroboam the Second is mentioned in the seal of his servant</a:t>
            </a:r>
            <a:r>
              <a:rPr lang="en-US" baseline="0" dirty="0" smtClean="0"/>
              <a:t> Shema. T</a:t>
            </a:r>
            <a:r>
              <a:rPr lang="en-US" dirty="0" smtClean="0"/>
              <a:t>hat seal was discovered</a:t>
            </a:r>
            <a:r>
              <a:rPr lang="en-US" baseline="0" dirty="0" smtClean="0"/>
              <a:t> at Megiddo.</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59</a:t>
            </a:fld>
            <a:endParaRPr lang="en-US"/>
          </a:p>
        </p:txBody>
      </p:sp>
    </p:spTree>
    <p:extLst>
      <p:ext uri="{BB962C8B-B14F-4D97-AF65-F5344CB8AC3E}">
        <p14:creationId xmlns:p14="http://schemas.microsoft.com/office/powerpoint/2010/main" val="2515062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Reportedly, </a:t>
            </a:r>
            <a:r>
              <a:rPr lang="en-US" dirty="0" err="1" smtClean="0"/>
              <a:t>Menahem</a:t>
            </a:r>
            <a:r>
              <a:rPr lang="en-US" dirty="0" smtClean="0"/>
              <a:t> of Samaria</a:t>
            </a:r>
            <a:r>
              <a:rPr lang="en-US" baseline="0" dirty="0" smtClean="0"/>
              <a:t> is mentioned in </a:t>
            </a:r>
            <a:r>
              <a:rPr lang="en-US" baseline="0" dirty="0" err="1" smtClean="0"/>
              <a:t>Annal</a:t>
            </a:r>
            <a:r>
              <a:rPr lang="en-US" baseline="0" dirty="0" smtClean="0"/>
              <a:t> 13, Line 10 of the Calah Annals of </a:t>
            </a:r>
            <a:r>
              <a:rPr lang="en-US" baseline="0" dirty="0" err="1" smtClean="0"/>
              <a:t>Tiglath-pileser</a:t>
            </a:r>
            <a:r>
              <a:rPr lang="en-US" baseline="0" dirty="0" smtClean="0"/>
              <a:t> the Third.</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60</a:t>
            </a:fld>
            <a:endParaRPr lang="en-US"/>
          </a:p>
        </p:txBody>
      </p:sp>
    </p:spTree>
    <p:extLst>
      <p:ext uri="{BB962C8B-B14F-4D97-AF65-F5344CB8AC3E}">
        <p14:creationId xmlns:p14="http://schemas.microsoft.com/office/powerpoint/2010/main" val="548508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Reportedly, </a:t>
            </a:r>
            <a:r>
              <a:rPr lang="en-US" dirty="0" err="1" smtClean="0"/>
              <a:t>Menahem</a:t>
            </a:r>
            <a:r>
              <a:rPr lang="en-US" dirty="0" smtClean="0"/>
              <a:t> of Samaria</a:t>
            </a:r>
            <a:r>
              <a:rPr lang="en-US" baseline="0" dirty="0" smtClean="0"/>
              <a:t> is mentioned in </a:t>
            </a:r>
            <a:r>
              <a:rPr lang="en-US" baseline="0" dirty="0" err="1" smtClean="0"/>
              <a:t>Annal</a:t>
            </a:r>
            <a:r>
              <a:rPr lang="en-US" baseline="0" dirty="0" smtClean="0"/>
              <a:t> 13, Line 10 of the Calah Annals of </a:t>
            </a:r>
            <a:r>
              <a:rPr lang="en-US" baseline="0" dirty="0" err="1" smtClean="0"/>
              <a:t>Tiglath-pileser</a:t>
            </a:r>
            <a:r>
              <a:rPr lang="en-US" baseline="0" dirty="0" smtClean="0"/>
              <a:t> the Third.</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61</a:t>
            </a:fld>
            <a:endParaRPr lang="en-US"/>
          </a:p>
        </p:txBody>
      </p:sp>
    </p:spTree>
    <p:extLst>
      <p:ext uri="{BB962C8B-B14F-4D97-AF65-F5344CB8AC3E}">
        <p14:creationId xmlns:p14="http://schemas.microsoft.com/office/powerpoint/2010/main" val="106612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7</a:t>
            </a:fld>
            <a:endParaRPr lang="en-US"/>
          </a:p>
        </p:txBody>
      </p:sp>
    </p:spTree>
    <p:extLst>
      <p:ext uri="{BB962C8B-B14F-4D97-AF65-F5344CB8AC3E}">
        <p14:creationId xmlns:p14="http://schemas.microsoft.com/office/powerpoint/2010/main" val="3956911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62</a:t>
            </a:fld>
            <a:endParaRPr lang="en-US"/>
          </a:p>
        </p:txBody>
      </p:sp>
    </p:spTree>
    <p:extLst>
      <p:ext uri="{BB962C8B-B14F-4D97-AF65-F5344CB8AC3E}">
        <p14:creationId xmlns:p14="http://schemas.microsoft.com/office/powerpoint/2010/main" val="3597695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an analysis of the clay of the bullae of</a:t>
            </a:r>
            <a:r>
              <a:rPr lang="en-US" baseline="0" dirty="0" smtClean="0"/>
              <a:t> </a:t>
            </a:r>
            <a:r>
              <a:rPr lang="en-US" baseline="0" dirty="0" err="1" smtClean="0"/>
              <a:t>Hilkiah</a:t>
            </a:r>
            <a:r>
              <a:rPr lang="en-US" baseline="0" dirty="0" smtClean="0"/>
              <a:t> suggested </a:t>
            </a:r>
            <a:r>
              <a:rPr lang="en-US" dirty="0" smtClean="0"/>
              <a:t>that it was made in or near Jerusalem.</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63</a:t>
            </a:fld>
            <a:endParaRPr lang="en-US"/>
          </a:p>
        </p:txBody>
      </p:sp>
    </p:spTree>
    <p:extLst>
      <p:ext uri="{BB962C8B-B14F-4D97-AF65-F5344CB8AC3E}">
        <p14:creationId xmlns:p14="http://schemas.microsoft.com/office/powerpoint/2010/main" val="1139632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64</a:t>
            </a:fld>
            <a:endParaRPr lang="en-US"/>
          </a:p>
        </p:txBody>
      </p:sp>
    </p:spTree>
    <p:extLst>
      <p:ext uri="{BB962C8B-B14F-4D97-AF65-F5344CB8AC3E}">
        <p14:creationId xmlns:p14="http://schemas.microsoft.com/office/powerpoint/2010/main" val="2128560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65</a:t>
            </a:fld>
            <a:endParaRPr lang="en-US"/>
          </a:p>
        </p:txBody>
      </p:sp>
    </p:spTree>
    <p:extLst>
      <p:ext uri="{BB962C8B-B14F-4D97-AF65-F5344CB8AC3E}">
        <p14:creationId xmlns:p14="http://schemas.microsoft.com/office/powerpoint/2010/main" val="37251951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66</a:t>
            </a:fld>
            <a:endParaRPr lang="en-US"/>
          </a:p>
        </p:txBody>
      </p:sp>
    </p:spTree>
    <p:extLst>
      <p:ext uri="{BB962C8B-B14F-4D97-AF65-F5344CB8AC3E}">
        <p14:creationId xmlns:p14="http://schemas.microsoft.com/office/powerpoint/2010/main" val="278126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Archaeologist </a:t>
            </a:r>
            <a:r>
              <a:rPr lang="en-US" b="1" dirty="0" err="1" smtClean="0"/>
              <a:t>Reut</a:t>
            </a:r>
            <a:r>
              <a:rPr lang="en-US" b="1" dirty="0" smtClean="0"/>
              <a:t> Ben </a:t>
            </a:r>
            <a:r>
              <a:rPr lang="en-US" b="1" dirty="0" err="1" smtClean="0"/>
              <a:t>Arieh</a:t>
            </a:r>
            <a:r>
              <a:rPr lang="en-US" b="1" dirty="0" smtClean="0"/>
              <a:t> in 2015 C.E. </a:t>
            </a:r>
            <a:r>
              <a:rPr lang="en-US" dirty="0" smtClean="0"/>
              <a:t>identified</a:t>
            </a:r>
            <a:r>
              <a:rPr lang="en-US" baseline="0" dirty="0" smtClean="0"/>
              <a:t> the bullae found at the Ophel as reading “Hezekiah of Ahaz, King of Judah.” The bullae was originally discovered in 2009 and awaited proper translation from the paleo-Hebrew. The bullae itself bore Egyptian motifs, though the significance of those symbols for the Israelites may have differed from the symbolism’s traditional Egyptian meaning. The Egyptian motifs included </a:t>
            </a:r>
            <a:r>
              <a:rPr lang="en-US" baseline="0" smtClean="0"/>
              <a:t>the ankh, wings, </a:t>
            </a:r>
            <a:r>
              <a:rPr lang="en-US" baseline="0" dirty="0" smtClean="0"/>
              <a:t>and sun disk.</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67</a:t>
            </a:fld>
            <a:endParaRPr lang="en-US"/>
          </a:p>
        </p:txBody>
      </p:sp>
    </p:spTree>
    <p:extLst>
      <p:ext uri="{BB962C8B-B14F-4D97-AF65-F5344CB8AC3E}">
        <p14:creationId xmlns:p14="http://schemas.microsoft.com/office/powerpoint/2010/main" val="3133758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68</a:t>
            </a:fld>
            <a:endParaRPr lang="en-US"/>
          </a:p>
        </p:txBody>
      </p:sp>
    </p:spTree>
    <p:extLst>
      <p:ext uri="{BB962C8B-B14F-4D97-AF65-F5344CB8AC3E}">
        <p14:creationId xmlns:p14="http://schemas.microsoft.com/office/powerpoint/2010/main" val="1547981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extra-Biblical attestation for Azariah thanks to the Bulla of Azariah, son of </a:t>
            </a:r>
            <a:r>
              <a:rPr lang="en-US" baseline="0" dirty="0" err="1" smtClean="0"/>
              <a:t>Hilkiah</a:t>
            </a:r>
            <a:r>
              <a:rPr lang="en-US" baseline="0" dirty="0" smtClean="0"/>
              <a:t>. We also have archaeological attestation for </a:t>
            </a:r>
            <a:r>
              <a:rPr lang="en-US" baseline="0" dirty="0" err="1" smtClean="0"/>
              <a:t>Gemariah</a:t>
            </a:r>
            <a:r>
              <a:rPr lang="en-US" baseline="0" dirty="0" smtClean="0"/>
              <a:t> through the B</a:t>
            </a:r>
            <a:r>
              <a:rPr lang="en-US" dirty="0" smtClean="0"/>
              <a:t>ulla of </a:t>
            </a:r>
            <a:r>
              <a:rPr lang="en-US" dirty="0" err="1" smtClean="0"/>
              <a:t>Gemariah</a:t>
            </a:r>
            <a:r>
              <a:rPr lang="en-US" dirty="0" smtClean="0"/>
              <a:t>, son of </a:t>
            </a:r>
            <a:r>
              <a:rPr lang="en-US" dirty="0" err="1" smtClean="0"/>
              <a:t>Shaphan</a:t>
            </a:r>
            <a:r>
              <a:rPr lang="en-US" dirty="0" smtClean="0"/>
              <a: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69</a:t>
            </a:fld>
            <a:endParaRPr lang="en-US"/>
          </a:p>
        </p:txBody>
      </p:sp>
    </p:spTree>
    <p:extLst>
      <p:ext uri="{BB962C8B-B14F-4D97-AF65-F5344CB8AC3E}">
        <p14:creationId xmlns:p14="http://schemas.microsoft.com/office/powerpoint/2010/main" val="149636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70</a:t>
            </a:fld>
            <a:endParaRPr lang="en-US"/>
          </a:p>
        </p:txBody>
      </p:sp>
    </p:spTree>
    <p:extLst>
      <p:ext uri="{BB962C8B-B14F-4D97-AF65-F5344CB8AC3E}">
        <p14:creationId xmlns:p14="http://schemas.microsoft.com/office/powerpoint/2010/main" val="1563187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71</a:t>
            </a:fld>
            <a:endParaRPr lang="en-US"/>
          </a:p>
        </p:txBody>
      </p:sp>
    </p:spTree>
    <p:extLst>
      <p:ext uri="{BB962C8B-B14F-4D97-AF65-F5344CB8AC3E}">
        <p14:creationId xmlns:p14="http://schemas.microsoft.com/office/powerpoint/2010/main" val="2275211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archaeological discoveries give clues and solid information concerning</a:t>
            </a:r>
            <a:r>
              <a:rPr lang="en-US" baseline="0" dirty="0" smtClean="0"/>
              <a:t> the historical context behind some of the Bible’s accounts. This includes the actions of ancient empires against one another, as well as a wide variety of other details, such as the popularity of ancient names at particular periods of times in particular regions of the world.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8</a:t>
            </a:fld>
            <a:endParaRPr lang="en-US"/>
          </a:p>
        </p:txBody>
      </p:sp>
    </p:spTree>
    <p:extLst>
      <p:ext uri="{BB962C8B-B14F-4D97-AF65-F5344CB8AC3E}">
        <p14:creationId xmlns:p14="http://schemas.microsoft.com/office/powerpoint/2010/main" val="7888878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72</a:t>
            </a:fld>
            <a:endParaRPr lang="en-US"/>
          </a:p>
        </p:txBody>
      </p:sp>
    </p:spTree>
    <p:extLst>
      <p:ext uri="{BB962C8B-B14F-4D97-AF65-F5344CB8AC3E}">
        <p14:creationId xmlns:p14="http://schemas.microsoft.com/office/powerpoint/2010/main" val="669536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73</a:t>
            </a:fld>
            <a:endParaRPr lang="en-US"/>
          </a:p>
        </p:txBody>
      </p:sp>
    </p:spTree>
    <p:extLst>
      <p:ext uri="{BB962C8B-B14F-4D97-AF65-F5344CB8AC3E}">
        <p14:creationId xmlns:p14="http://schemas.microsoft.com/office/powerpoint/2010/main" val="26597219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74</a:t>
            </a:fld>
            <a:endParaRPr lang="en-US"/>
          </a:p>
        </p:txBody>
      </p:sp>
    </p:spTree>
    <p:extLst>
      <p:ext uri="{BB962C8B-B14F-4D97-AF65-F5344CB8AC3E}">
        <p14:creationId xmlns:p14="http://schemas.microsoft.com/office/powerpoint/2010/main" val="36799403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75</a:t>
            </a:fld>
            <a:endParaRPr lang="en-US"/>
          </a:p>
        </p:txBody>
      </p:sp>
    </p:spTree>
    <p:extLst>
      <p:ext uri="{BB962C8B-B14F-4D97-AF65-F5344CB8AC3E}">
        <p14:creationId xmlns:p14="http://schemas.microsoft.com/office/powerpoint/2010/main" val="2643465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76</a:t>
            </a:fld>
            <a:endParaRPr lang="en-US"/>
          </a:p>
        </p:txBody>
      </p:sp>
    </p:spTree>
    <p:extLst>
      <p:ext uri="{BB962C8B-B14F-4D97-AF65-F5344CB8AC3E}">
        <p14:creationId xmlns:p14="http://schemas.microsoft.com/office/powerpoint/2010/main" val="2023731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77</a:t>
            </a:fld>
            <a:endParaRPr lang="en-US"/>
          </a:p>
        </p:txBody>
      </p:sp>
    </p:spTree>
    <p:extLst>
      <p:ext uri="{BB962C8B-B14F-4D97-AF65-F5344CB8AC3E}">
        <p14:creationId xmlns:p14="http://schemas.microsoft.com/office/powerpoint/2010/main" val="2516958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78</a:t>
            </a:fld>
            <a:endParaRPr lang="en-US"/>
          </a:p>
        </p:txBody>
      </p:sp>
    </p:spTree>
    <p:extLst>
      <p:ext uri="{BB962C8B-B14F-4D97-AF65-F5344CB8AC3E}">
        <p14:creationId xmlns:p14="http://schemas.microsoft.com/office/powerpoint/2010/main" val="2606962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79</a:t>
            </a:fld>
            <a:endParaRPr lang="en-US"/>
          </a:p>
        </p:txBody>
      </p:sp>
    </p:spTree>
    <p:extLst>
      <p:ext uri="{BB962C8B-B14F-4D97-AF65-F5344CB8AC3E}">
        <p14:creationId xmlns:p14="http://schemas.microsoft.com/office/powerpoint/2010/main" val="23975440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80</a:t>
            </a:fld>
            <a:endParaRPr lang="en-US"/>
          </a:p>
        </p:txBody>
      </p:sp>
    </p:spTree>
    <p:extLst>
      <p:ext uri="{BB962C8B-B14F-4D97-AF65-F5344CB8AC3E}">
        <p14:creationId xmlns:p14="http://schemas.microsoft.com/office/powerpoint/2010/main" val="38149316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vase</a:t>
            </a:r>
            <a:r>
              <a:rPr lang="en-US" baseline="0" dirty="0" smtClean="0"/>
              <a:t> calls Amel-Marduk the “son,” “descendant,” or “successor” of Nebuchadnezzar (depending on how one interprets the wording).</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81</a:t>
            </a:fld>
            <a:endParaRPr lang="en-US"/>
          </a:p>
        </p:txBody>
      </p:sp>
    </p:spTree>
    <p:extLst>
      <p:ext uri="{BB962C8B-B14F-4D97-AF65-F5344CB8AC3E}">
        <p14:creationId xmlns:p14="http://schemas.microsoft.com/office/powerpoint/2010/main" val="277480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archaeological discoveries give clues and solid information concerning</a:t>
            </a:r>
            <a:r>
              <a:rPr lang="en-US" baseline="0" dirty="0" smtClean="0"/>
              <a:t> the historical context behind some of the Bible’s accounts. This includes the actions of ancient empires against one another, as well as a wide variety of other details, such as the popularity of ancient names at particular periods of times in particular regions of the world.</a:t>
            </a:r>
            <a:endParaRPr lang="en-US" dirty="0" smtClean="0"/>
          </a:p>
        </p:txBody>
      </p:sp>
      <p:sp>
        <p:nvSpPr>
          <p:cNvPr id="4" name="Slide Number Placeholder 3"/>
          <p:cNvSpPr>
            <a:spLocks noGrp="1"/>
          </p:cNvSpPr>
          <p:nvPr>
            <p:ph type="sldNum" sz="quarter" idx="10"/>
          </p:nvPr>
        </p:nvSpPr>
        <p:spPr/>
        <p:txBody>
          <a:bodyPr/>
          <a:lstStyle/>
          <a:p>
            <a:fld id="{F3228C8B-5010-417E-9676-6E04CE0FA9A1}" type="slidenum">
              <a:rPr lang="en-US" smtClean="0"/>
              <a:t>9</a:t>
            </a:fld>
            <a:endParaRPr lang="en-US"/>
          </a:p>
        </p:txBody>
      </p:sp>
    </p:spTree>
    <p:extLst>
      <p:ext uri="{BB962C8B-B14F-4D97-AF65-F5344CB8AC3E}">
        <p14:creationId xmlns:p14="http://schemas.microsoft.com/office/powerpoint/2010/main" val="21933750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for Belshazzar. There are two important extra-Biblical items</a:t>
            </a:r>
            <a:r>
              <a:rPr lang="en-US" baseline="0" dirty="0" smtClean="0"/>
              <a:t> attesting to the historical existence of Belshazzar</a:t>
            </a:r>
            <a:r>
              <a:rPr lang="en-US" dirty="0" smtClean="0"/>
              <a:t>. The first is one of the Nabonidus Cylinders. The Nabonidus Cylinder image here is the one housed traditionally in the British</a:t>
            </a:r>
            <a:r>
              <a:rPr lang="en-US" baseline="0" dirty="0" smtClean="0"/>
              <a:t> Museum. It is one of several cylinders that apparently bear the same or similar inscriptions. A different cylinder, the Nabonidus Cylinder of Ur, mentioned Belshazzar. It is a bit darker in color.</a:t>
            </a:r>
          </a:p>
          <a:p>
            <a:endParaRPr lang="en-US" baseline="0" dirty="0" smtClean="0"/>
          </a:p>
          <a:p>
            <a:r>
              <a:rPr lang="en-US" baseline="0" dirty="0" smtClean="0"/>
              <a:t>The second significant extra-Biblical finding of note was the Restoration of the Eanna Inscription, found at Uruk, which mentions Belshazzar. In light of the description of Belshazzar in the </a:t>
            </a:r>
            <a:r>
              <a:rPr lang="en-US" i="1" baseline="0" dirty="0" smtClean="0"/>
              <a:t>Book of Daniel</a:t>
            </a:r>
            <a:r>
              <a:rPr lang="en-US" baseline="0" dirty="0" smtClean="0"/>
              <a:t>, the </a:t>
            </a:r>
            <a:r>
              <a:rPr lang="en-US" b="1" baseline="0" dirty="0" smtClean="0"/>
              <a:t>Restoration of the Eanna Inscription </a:t>
            </a:r>
            <a:r>
              <a:rPr lang="en-US" baseline="0" dirty="0" smtClean="0"/>
              <a:t>appears rather interesting. It seems as though Nabonidus’ fears were realized. Belshazzar’s lifetime was not very long extended, and it appears that he did succumb to sinning.</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82</a:t>
            </a:fld>
            <a:endParaRPr lang="en-US"/>
          </a:p>
        </p:txBody>
      </p:sp>
    </p:spTree>
    <p:extLst>
      <p:ext uri="{BB962C8B-B14F-4D97-AF65-F5344CB8AC3E}">
        <p14:creationId xmlns:p14="http://schemas.microsoft.com/office/powerpoint/2010/main" val="4225982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83</a:t>
            </a:fld>
            <a:endParaRPr lang="en-US"/>
          </a:p>
        </p:txBody>
      </p:sp>
    </p:spTree>
    <p:extLst>
      <p:ext uri="{BB962C8B-B14F-4D97-AF65-F5344CB8AC3E}">
        <p14:creationId xmlns:p14="http://schemas.microsoft.com/office/powerpoint/2010/main" val="3642409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 </a:t>
            </a:r>
            <a:r>
              <a:rPr lang="en-US" dirty="0" smtClean="0"/>
              <a:t>The word “Persia” is used here instead</a:t>
            </a:r>
            <a:r>
              <a:rPr lang="en-US" baseline="0" dirty="0" smtClean="0"/>
              <a:t> of “Persian” because Darius the Mede may be considered as a Mede who led the Persian Empire (i.e., Medio-Persian Empire) rather than as a Persian.</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84</a:t>
            </a:fld>
            <a:endParaRPr lang="en-US"/>
          </a:p>
        </p:txBody>
      </p:sp>
    </p:spTree>
    <p:extLst>
      <p:ext uri="{BB962C8B-B14F-4D97-AF65-F5344CB8AC3E}">
        <p14:creationId xmlns:p14="http://schemas.microsoft.com/office/powerpoint/2010/main" val="902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Cyrus continued a traditional practice of beginning a king’s reign and rise to power with a set of reforms. One</a:t>
            </a:r>
            <a:r>
              <a:rPr lang="en-US" baseline="0" dirty="0" smtClean="0"/>
              <a:t> of those reforms included the return of people to their own homelands. This reform allowed the Jews to legally return to their own homeland of Israel.</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85</a:t>
            </a:fld>
            <a:endParaRPr lang="en-US"/>
          </a:p>
        </p:txBody>
      </p:sp>
    </p:spTree>
    <p:extLst>
      <p:ext uri="{BB962C8B-B14F-4D97-AF65-F5344CB8AC3E}">
        <p14:creationId xmlns:p14="http://schemas.microsoft.com/office/powerpoint/2010/main" val="33638477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tomb is about five kilometers northwest of Persepolis. At the tomb</a:t>
            </a:r>
            <a:r>
              <a:rPr lang="en-US" baseline="0" dirty="0" smtClean="0"/>
              <a:t> site is a </a:t>
            </a:r>
            <a:r>
              <a:rPr lang="en-US" dirty="0" smtClean="0"/>
              <a:t>scene depicted in which throne bearers are thought to represent the twenty-eight nations of the ancient Persian</a:t>
            </a:r>
            <a:r>
              <a:rPr lang="en-US" baseline="0" dirty="0" smtClean="0"/>
              <a:t> E</a:t>
            </a:r>
            <a:r>
              <a:rPr lang="en-US" dirty="0" smtClean="0"/>
              <a:t>mpire.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86</a:t>
            </a:fld>
            <a:endParaRPr lang="en-US"/>
          </a:p>
        </p:txBody>
      </p:sp>
    </p:spTree>
    <p:extLst>
      <p:ext uri="{BB962C8B-B14F-4D97-AF65-F5344CB8AC3E}">
        <p14:creationId xmlns:p14="http://schemas.microsoft.com/office/powerpoint/2010/main" val="4765667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of course, there is also the official seal of Darius</a:t>
            </a:r>
            <a:r>
              <a:rPr lang="en-US" baseline="0" dirty="0" smtClean="0"/>
              <a:t> the Great.</a:t>
            </a:r>
          </a:p>
          <a:p>
            <a:endParaRPr lang="en-US" baseline="0" dirty="0" smtClean="0"/>
          </a:p>
          <a:p>
            <a:r>
              <a:rPr lang="en-US" baseline="0" dirty="0" smtClean="0"/>
              <a:t>Interestingly enough, Darius the Great is referred to in the works of ancient historian Thucydides in his </a:t>
            </a:r>
            <a:r>
              <a:rPr lang="en-US" i="1" baseline="0" dirty="0" smtClean="0"/>
              <a:t>History of the Peloponnesian War</a:t>
            </a:r>
            <a:r>
              <a:rPr lang="en-US" baseline="0" dirty="0" smtClean="0"/>
              <a:t>, Book 1, Chapter 14.</a:t>
            </a:r>
          </a:p>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87</a:t>
            </a:fld>
            <a:endParaRPr lang="en-US"/>
          </a:p>
        </p:txBody>
      </p:sp>
    </p:spTree>
    <p:extLst>
      <p:ext uri="{BB962C8B-B14F-4D97-AF65-F5344CB8AC3E}">
        <p14:creationId xmlns:p14="http://schemas.microsoft.com/office/powerpoint/2010/main" val="11445885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t>
            </a:r>
            <a:r>
              <a:rPr lang="en-US" b="1" dirty="0" smtClean="0"/>
              <a:t>Lake Van Inscription </a:t>
            </a:r>
            <a:r>
              <a:rPr lang="en-US" dirty="0" smtClean="0"/>
              <a:t>(in the area of ancient Armenia), Xerxes informed readers that Darius</a:t>
            </a:r>
            <a:r>
              <a:rPr lang="en-US" baseline="0" dirty="0" smtClean="0"/>
              <a:t> left no inscription, despite preparing the site for an inscription. Xerxes then follows with an inscription of his own, praising the Zoroastrian deity Ahuramazda as a creator-god, claiming that Xerxes was a “king of kings,” and stating also, “May Ahuramazda and the other gods protect me, my kingdom, and what I have made.” Given that Zoroastrianism was monotheistic, this inscription is rather interesting in mentioning other deities as though they are real. Was Xerxes being politically correct here, or did he believe he had evidence of another deity or two being real?</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88</a:t>
            </a:fld>
            <a:endParaRPr lang="en-US"/>
          </a:p>
        </p:txBody>
      </p:sp>
    </p:spTree>
    <p:extLst>
      <p:ext uri="{BB962C8B-B14F-4D97-AF65-F5344CB8AC3E}">
        <p14:creationId xmlns:p14="http://schemas.microsoft.com/office/powerpoint/2010/main" val="18228050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Hall of 100 Columns has</a:t>
            </a:r>
            <a:r>
              <a:rPr lang="en-US" baseline="0" dirty="0" smtClean="0"/>
              <a:t> an inscription, sometimes called A1Pb, that mentions that Artaxerxes finished the Hall of 100 Columns  at Persepolis.</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89</a:t>
            </a:fld>
            <a:endParaRPr lang="en-US"/>
          </a:p>
        </p:txBody>
      </p:sp>
    </p:spTree>
    <p:extLst>
      <p:ext uri="{BB962C8B-B14F-4D97-AF65-F5344CB8AC3E}">
        <p14:creationId xmlns:p14="http://schemas.microsoft.com/office/powerpoint/2010/main" val="96129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91</a:t>
            </a:fld>
            <a:endParaRPr lang="en-US"/>
          </a:p>
        </p:txBody>
      </p:sp>
    </p:spTree>
    <p:extLst>
      <p:ext uri="{BB962C8B-B14F-4D97-AF65-F5344CB8AC3E}">
        <p14:creationId xmlns:p14="http://schemas.microsoft.com/office/powerpoint/2010/main" val="22504535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Sutherland comments on some inadequacies in B. V. Head’s work,</a:t>
            </a:r>
            <a:r>
              <a:rPr lang="en-US" baseline="0" dirty="0" smtClean="0"/>
              <a:t> though B. V. Head is still considered to have helped move the discussion on coinage forward, giving the perspective that “Greek coins are the grammar of Greek art.”</a:t>
            </a:r>
          </a:p>
          <a:p>
            <a:endParaRPr lang="en-US" baseline="0" dirty="0" smtClean="0"/>
          </a:p>
          <a:p>
            <a:r>
              <a:rPr lang="en-US" baseline="0" dirty="0" smtClean="0"/>
              <a:t>Volume 10 (or, “x”) of </a:t>
            </a:r>
            <a:r>
              <a:rPr lang="en-US" i="1" baseline="0" dirty="0" smtClean="0"/>
              <a:t>Coin Hoards </a:t>
            </a:r>
            <a:r>
              <a:rPr lang="en-US" baseline="0" dirty="0" smtClean="0"/>
              <a:t>focuses on ancient Greek and Seleucid coinage.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94</a:t>
            </a:fld>
            <a:endParaRPr lang="en-US"/>
          </a:p>
        </p:txBody>
      </p:sp>
    </p:spTree>
    <p:extLst>
      <p:ext uri="{BB962C8B-B14F-4D97-AF65-F5344CB8AC3E}">
        <p14:creationId xmlns:p14="http://schemas.microsoft.com/office/powerpoint/2010/main" val="45505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 we get into the details, we need to cover some of the</a:t>
            </a:r>
            <a:r>
              <a:rPr lang="en-US" baseline="0" dirty="0" smtClean="0"/>
              <a:t> basic terminology in the field of archaeology. In other words, we need to define our terms in a reasonable way so that we can have clarity in knowing what we are talking about.</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a:t>
            </a:fld>
            <a:endParaRPr lang="en-US"/>
          </a:p>
        </p:txBody>
      </p:sp>
    </p:spTree>
    <p:extLst>
      <p:ext uri="{BB962C8B-B14F-4D97-AF65-F5344CB8AC3E}">
        <p14:creationId xmlns:p14="http://schemas.microsoft.com/office/powerpoint/2010/main" val="7403276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Historian Amelie </a:t>
            </a:r>
            <a:r>
              <a:rPr lang="en-US" dirty="0" err="1" smtClean="0"/>
              <a:t>Kuhrt</a:t>
            </a:r>
            <a:r>
              <a:rPr lang="en-US" baseline="0" dirty="0" smtClean="0"/>
              <a:t> wrote a book about a thousand pages long on the inscriptions and other writings related to the ancient Persian Empire.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95</a:t>
            </a:fld>
            <a:endParaRPr lang="en-US"/>
          </a:p>
        </p:txBody>
      </p:sp>
    </p:spTree>
    <p:extLst>
      <p:ext uri="{BB962C8B-B14F-4D97-AF65-F5344CB8AC3E}">
        <p14:creationId xmlns:p14="http://schemas.microsoft.com/office/powerpoint/2010/main" val="8067938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 Jansen-</a:t>
            </a:r>
            <a:r>
              <a:rPr lang="en-US" dirty="0" err="1" smtClean="0"/>
              <a:t>Winkeln</a:t>
            </a:r>
            <a:r>
              <a:rPr lang="en-US" dirty="0" smtClean="0"/>
              <a:t> covers</a:t>
            </a:r>
            <a:r>
              <a:rPr lang="en-US" baseline="0" dirty="0" smtClean="0"/>
              <a:t> the texts that scholars and commentators have suggested comes out of the 26</a:t>
            </a:r>
            <a:r>
              <a:rPr lang="en-US" baseline="30000" dirty="0" smtClean="0"/>
              <a:t>th</a:t>
            </a:r>
            <a:r>
              <a:rPr lang="en-US" baseline="0" dirty="0" smtClean="0"/>
              <a:t> Dynasty of Egypt, the dynasty of Pharaoh Necho II and some other Pharaohs. The book may be in German and may contain hieroglyphic writing.</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99</a:t>
            </a:fld>
            <a:endParaRPr lang="en-US"/>
          </a:p>
        </p:txBody>
      </p:sp>
    </p:spTree>
    <p:extLst>
      <p:ext uri="{BB962C8B-B14F-4D97-AF65-F5344CB8AC3E}">
        <p14:creationId xmlns:p14="http://schemas.microsoft.com/office/powerpoint/2010/main" val="33670836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100</a:t>
            </a:fld>
            <a:endParaRPr lang="en-US"/>
          </a:p>
        </p:txBody>
      </p:sp>
    </p:spTree>
    <p:extLst>
      <p:ext uri="{BB962C8B-B14F-4D97-AF65-F5344CB8AC3E}">
        <p14:creationId xmlns:p14="http://schemas.microsoft.com/office/powerpoint/2010/main" val="30520557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101</a:t>
            </a:fld>
            <a:endParaRPr lang="en-US"/>
          </a:p>
        </p:txBody>
      </p:sp>
    </p:spTree>
    <p:extLst>
      <p:ext uri="{BB962C8B-B14F-4D97-AF65-F5344CB8AC3E}">
        <p14:creationId xmlns:p14="http://schemas.microsoft.com/office/powerpoint/2010/main" val="38976535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102</a:t>
            </a:fld>
            <a:endParaRPr lang="en-US"/>
          </a:p>
        </p:txBody>
      </p:sp>
    </p:spTree>
    <p:extLst>
      <p:ext uri="{BB962C8B-B14F-4D97-AF65-F5344CB8AC3E}">
        <p14:creationId xmlns:p14="http://schemas.microsoft.com/office/powerpoint/2010/main" val="28385216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103</a:t>
            </a:fld>
            <a:endParaRPr lang="en-US"/>
          </a:p>
        </p:txBody>
      </p:sp>
    </p:spTree>
    <p:extLst>
      <p:ext uri="{BB962C8B-B14F-4D97-AF65-F5344CB8AC3E}">
        <p14:creationId xmlns:p14="http://schemas.microsoft.com/office/powerpoint/2010/main" val="4272861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104</a:t>
            </a:fld>
            <a:endParaRPr lang="en-US"/>
          </a:p>
        </p:txBody>
      </p:sp>
    </p:spTree>
    <p:extLst>
      <p:ext uri="{BB962C8B-B14F-4D97-AF65-F5344CB8AC3E}">
        <p14:creationId xmlns:p14="http://schemas.microsoft.com/office/powerpoint/2010/main" val="21954165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105</a:t>
            </a:fld>
            <a:endParaRPr lang="en-US"/>
          </a:p>
        </p:txBody>
      </p:sp>
    </p:spTree>
    <p:extLst>
      <p:ext uri="{BB962C8B-B14F-4D97-AF65-F5344CB8AC3E}">
        <p14:creationId xmlns:p14="http://schemas.microsoft.com/office/powerpoint/2010/main" val="11598031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106</a:t>
            </a:fld>
            <a:endParaRPr lang="en-US"/>
          </a:p>
        </p:txBody>
      </p:sp>
    </p:spTree>
    <p:extLst>
      <p:ext uri="{BB962C8B-B14F-4D97-AF65-F5344CB8AC3E}">
        <p14:creationId xmlns:p14="http://schemas.microsoft.com/office/powerpoint/2010/main" val="6534836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Alan B. Lloyd refers to Herodotus mentioning Necho</a:t>
            </a:r>
            <a:r>
              <a:rPr lang="en-US" baseline="0" dirty="0" smtClean="0"/>
              <a:t> II in starting the construction of a canal between the Red Sea and Nile River. However, it appears that Necho II passed from the scene prior to the completion of the canal, which apparently occurred under Medio-Persian rule!</a:t>
            </a:r>
            <a:endParaRPr lang="en-US" dirty="0"/>
          </a:p>
        </p:txBody>
      </p:sp>
      <p:sp>
        <p:nvSpPr>
          <p:cNvPr id="4" name="Slide Number Placeholder 3"/>
          <p:cNvSpPr>
            <a:spLocks noGrp="1"/>
          </p:cNvSpPr>
          <p:nvPr>
            <p:ph type="sldNum" sz="quarter" idx="10"/>
          </p:nvPr>
        </p:nvSpPr>
        <p:spPr/>
        <p:txBody>
          <a:bodyPr/>
          <a:lstStyle/>
          <a:p>
            <a:fld id="{F3228C8B-5010-417E-9676-6E04CE0FA9A1}" type="slidenum">
              <a:rPr lang="en-US" smtClean="0"/>
              <a:t>107</a:t>
            </a:fld>
            <a:endParaRPr lang="en-US"/>
          </a:p>
        </p:txBody>
      </p:sp>
    </p:spTree>
    <p:extLst>
      <p:ext uri="{BB962C8B-B14F-4D97-AF65-F5344CB8AC3E}">
        <p14:creationId xmlns:p14="http://schemas.microsoft.com/office/powerpoint/2010/main" val="3456936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12/5/2015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448" y="459700"/>
            <a:ext cx="9550399" cy="2743199"/>
          </a:xfrm>
        </p:spPr>
        <p:txBody>
          <a:bodyPr anchor="t">
            <a:noAutofit/>
          </a:bodyPr>
          <a:lstStyle/>
          <a:p>
            <a:pPr algn="ctr"/>
            <a:r>
              <a:rPr lang="en-US" sz="3600" b="1" dirty="0">
                <a:effectLst>
                  <a:outerShdw blurRad="38100" dist="38100" dir="2700000" algn="tl">
                    <a:srgbClr val="000000">
                      <a:alpha val="43137"/>
                    </a:srgbClr>
                  </a:outerShdw>
                </a:effectLst>
                <a:latin typeface="+mn-lt"/>
              </a:rPr>
              <a:t>A</a:t>
            </a:r>
            <a:r>
              <a:rPr lang="en-US" sz="3600" b="1" dirty="0" smtClean="0">
                <a:effectLst>
                  <a:outerShdw blurRad="38100" dist="38100" dir="2700000" algn="tl">
                    <a:srgbClr val="000000">
                      <a:alpha val="43137"/>
                    </a:srgbClr>
                  </a:outerShdw>
                </a:effectLst>
                <a:latin typeface="+mn-lt"/>
              </a:rPr>
              <a:t> </a:t>
            </a:r>
            <a:r>
              <a:rPr lang="en-US" sz="3600" b="1" dirty="0">
                <a:effectLst>
                  <a:outerShdw blurRad="38100" dist="38100" dir="2700000" algn="tl">
                    <a:srgbClr val="000000">
                      <a:alpha val="43137"/>
                    </a:srgbClr>
                  </a:outerShdw>
                </a:effectLst>
                <a:latin typeface="+mn-lt"/>
              </a:rPr>
              <a:t>series of spectacular discoveries and </a:t>
            </a:r>
            <a:r>
              <a:rPr lang="en-US" sz="3600" b="1" dirty="0" smtClean="0">
                <a:effectLst>
                  <a:outerShdw blurRad="38100" dist="38100" dir="2700000" algn="tl">
                    <a:srgbClr val="000000">
                      <a:alpha val="43137"/>
                    </a:srgbClr>
                  </a:outerShdw>
                </a:effectLst>
                <a:latin typeface="+mn-lt"/>
              </a:rPr>
              <a:t>decades</a:t>
            </a:r>
            <a:br>
              <a:rPr lang="en-US" sz="3600" b="1" dirty="0" smtClean="0">
                <a:effectLst>
                  <a:outerShdw blurRad="38100" dist="38100" dir="2700000" algn="tl">
                    <a:srgbClr val="000000">
                      <a:alpha val="43137"/>
                    </a:srgbClr>
                  </a:outerShdw>
                </a:effectLst>
                <a:latin typeface="+mn-lt"/>
              </a:rPr>
            </a:br>
            <a:r>
              <a:rPr lang="en-US" sz="3600" b="1" dirty="0" smtClean="0">
                <a:effectLst>
                  <a:outerShdw blurRad="38100" dist="38100" dir="2700000" algn="tl">
                    <a:srgbClr val="000000">
                      <a:alpha val="43137"/>
                    </a:srgbClr>
                  </a:outerShdw>
                </a:effectLst>
                <a:latin typeface="+mn-lt"/>
              </a:rPr>
              <a:t>of </a:t>
            </a:r>
            <a:r>
              <a:rPr lang="en-US" sz="3600" b="1" dirty="0">
                <a:effectLst>
                  <a:outerShdw blurRad="38100" dist="38100" dir="2700000" algn="tl">
                    <a:srgbClr val="000000">
                      <a:alpha val="43137"/>
                    </a:srgbClr>
                  </a:outerShdw>
                </a:effectLst>
                <a:latin typeface="+mn-lt"/>
              </a:rPr>
              <a:t>steady archaeological excavation and interpretation suggested to many that the Bible’s accounts were basically trustworthy in regard to the main outlines of the story of ancient </a:t>
            </a:r>
            <a:r>
              <a:rPr lang="en-US" sz="3600" b="1" dirty="0" smtClean="0">
                <a:effectLst>
                  <a:outerShdw blurRad="38100" dist="38100" dir="2700000" algn="tl">
                    <a:srgbClr val="000000">
                      <a:alpha val="43137"/>
                    </a:srgbClr>
                  </a:outerShdw>
                </a:effectLst>
                <a:latin typeface="+mn-lt"/>
              </a:rPr>
              <a:t>Israel</a:t>
            </a:r>
            <a:endParaRPr lang="en-US" sz="3600" b="1"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sz="quarter" idx="13"/>
          </p:nvPr>
        </p:nvSpPr>
        <p:spPr>
          <a:xfrm>
            <a:off x="1094055" y="3582648"/>
            <a:ext cx="9339184" cy="760751"/>
          </a:xfrm>
        </p:spPr>
        <p:txBody>
          <a:bodyPr>
            <a:noAutofit/>
          </a:bodyPr>
          <a:lstStyle/>
          <a:p>
            <a:pPr algn="r"/>
            <a:r>
              <a:rPr lang="en-US" sz="2800" dirty="0" smtClean="0">
                <a:effectLst>
                  <a:outerShdw blurRad="38100" dist="38100" dir="2700000" algn="tl">
                    <a:srgbClr val="000000">
                      <a:alpha val="43137"/>
                    </a:srgbClr>
                  </a:outerShdw>
                </a:effectLst>
              </a:rPr>
              <a:t>––Israel Finkelstein</a:t>
            </a:r>
            <a:br>
              <a:rPr lang="en-US" sz="2800" dirty="0" smtClean="0">
                <a:effectLst>
                  <a:outerShdw blurRad="38100" dist="38100" dir="2700000" algn="tl">
                    <a:srgbClr val="000000">
                      <a:alpha val="43137"/>
                    </a:srgbClr>
                  </a:outerShdw>
                </a:effectLst>
              </a:rPr>
            </a:br>
            <a:r>
              <a:rPr lang="en-US" sz="2800" i="1" dirty="0" smtClean="0">
                <a:effectLst>
                  <a:outerShdw blurRad="38100" dist="38100" dir="2700000" algn="tl">
                    <a:srgbClr val="000000">
                      <a:alpha val="43137"/>
                    </a:srgbClr>
                  </a:outerShdw>
                </a:effectLst>
              </a:rPr>
              <a:t>The </a:t>
            </a:r>
            <a:r>
              <a:rPr lang="en-US" sz="2800" i="1" dirty="0">
                <a:effectLst>
                  <a:outerShdw blurRad="38100" dist="38100" dir="2700000" algn="tl">
                    <a:srgbClr val="000000">
                      <a:alpha val="43137"/>
                    </a:srgbClr>
                  </a:outerShdw>
                </a:effectLst>
              </a:rPr>
              <a:t>Bible Unearthed</a:t>
            </a:r>
            <a:r>
              <a:rPr lang="en-US" sz="2800" dirty="0">
                <a:effectLst>
                  <a:outerShdw blurRad="38100" dist="38100" dir="2700000" algn="tl">
                    <a:srgbClr val="000000">
                      <a:alpha val="43137"/>
                    </a:srgbClr>
                  </a:outerShdw>
                </a:effectLst>
              </a:rPr>
              <a:t>, page 15</a:t>
            </a:r>
          </a:p>
        </p:txBody>
      </p:sp>
      <p:sp>
        <p:nvSpPr>
          <p:cNvPr id="4" name="Text Placeholder 3"/>
          <p:cNvSpPr>
            <a:spLocks noGrp="1"/>
          </p:cNvSpPr>
          <p:nvPr>
            <p:ph type="body" idx="1"/>
          </p:nvPr>
        </p:nvSpPr>
        <p:spPr/>
        <p:txBody>
          <a:bodyPr>
            <a:normAutofit/>
          </a:bodyPr>
          <a:lstStyle/>
          <a:p>
            <a:pPr algn="ctr"/>
            <a:r>
              <a:rPr lang="en-US" sz="4000" b="1" dirty="0" smtClean="0">
                <a:solidFill>
                  <a:srgbClr val="FFFF00"/>
                </a:solidFill>
                <a:effectLst>
                  <a:outerShdw blurRad="38100" dist="38100" dir="2700000" algn="tl">
                    <a:srgbClr val="000000">
                      <a:alpha val="43137"/>
                    </a:srgbClr>
                  </a:outerShdw>
                </a:effectLst>
              </a:rPr>
              <a:t>What’s all this about excavations?</a:t>
            </a:r>
            <a:endParaRPr lang="en-US" sz="40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11386972" y="6396335"/>
            <a:ext cx="805028" cy="461665"/>
          </a:xfrm>
          <a:prstGeom prst="rect">
            <a:avLst/>
          </a:prstGeom>
          <a:noFill/>
        </p:spPr>
        <p:txBody>
          <a:bodyPr wrap="non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#080</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607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effectLst>
                  <a:outerShdw blurRad="38100" dist="38100" dir="2700000" algn="tl">
                    <a:srgbClr val="000000">
                      <a:alpha val="43137"/>
                    </a:srgbClr>
                  </a:outerShdw>
                </a:effectLst>
              </a:rPr>
              <a:t>Archaeological Terminology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a:solidFill>
                  <a:srgbClr val="FFFF00"/>
                </a:solidFill>
                <a:effectLst>
                  <a:outerShdw blurRad="38100" dist="38100" dir="2700000" algn="tl">
                    <a:srgbClr val="000000">
                      <a:alpha val="43137"/>
                    </a:srgbClr>
                  </a:outerShdw>
                </a:effectLst>
              </a:rPr>
              <a:t>L</a:t>
            </a:r>
            <a:r>
              <a:rPr lang="en-US" sz="3600" cap="none" dirty="0" smtClean="0">
                <a:solidFill>
                  <a:srgbClr val="FFFF00"/>
                </a:solidFill>
                <a:effectLst>
                  <a:outerShdw blurRad="38100" dist="38100" dir="2700000" algn="tl">
                    <a:srgbClr val="000000">
                      <a:alpha val="43137"/>
                    </a:srgbClr>
                  </a:outerShdw>
                </a:effectLst>
              </a:rPr>
              <a:t>earning about the pen and the spade</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57908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88761"/>
            <a:ext cx="10131425" cy="4856813"/>
          </a:xfrm>
        </p:spPr>
        <p:txBody>
          <a:bodyPr anchor="t">
            <a:noAutofit/>
          </a:bodyPr>
          <a:lstStyle/>
          <a:p>
            <a:pPr marL="457200" indent="-457200">
              <a:buNone/>
            </a:pPr>
            <a:r>
              <a:rPr lang="en-US" sz="2400" dirty="0" smtClean="0"/>
              <a:t>Digital Library of Inscriptions and Calligraphies</a:t>
            </a:r>
            <a:r>
              <a:rPr lang="en-US" sz="2400" dirty="0"/>
              <a:t>. “Anonyms Mask.” </a:t>
            </a:r>
            <a:r>
              <a:rPr lang="en-US" sz="2400" dirty="0" smtClean="0"/>
              <a:t>DLIC#M11020. </a:t>
            </a:r>
            <a:r>
              <a:rPr lang="en-US" sz="2400" dirty="0"/>
              <a:t>http://inscriptionslibrary.bibalex.org/presentation/Monument.aspx?Lang=en&amp;INS_ID=13&amp;MON_ID=3238#ad-image-0. </a:t>
            </a:r>
            <a:r>
              <a:rPr lang="en-US" sz="2400" dirty="0" smtClean="0"/>
              <a:t>Accessed 24 Aug. 2015. Web.</a:t>
            </a:r>
          </a:p>
          <a:p>
            <a:pPr marL="457200" indent="-457200">
              <a:buNone/>
            </a:pPr>
            <a:r>
              <a:rPr lang="en-US" sz="2400" dirty="0"/>
              <a:t>“Bulla of </a:t>
            </a:r>
            <a:r>
              <a:rPr lang="en-US" sz="2400" dirty="0" err="1"/>
              <a:t>Berachyahu</a:t>
            </a:r>
            <a:r>
              <a:rPr lang="en-US" sz="2400" dirty="0"/>
              <a:t> ben </a:t>
            </a:r>
            <a:r>
              <a:rPr lang="en-US" sz="2400" dirty="0" err="1"/>
              <a:t>Neriah</a:t>
            </a:r>
            <a:r>
              <a:rPr lang="en-US" sz="2400" dirty="0"/>
              <a:t> the </a:t>
            </a:r>
            <a:r>
              <a:rPr lang="en-US" sz="2400" dirty="0" smtClean="0"/>
              <a:t>Scribe.” 1975? https</a:t>
            </a:r>
            <a:r>
              <a:rPr lang="en-US" sz="2400" dirty="0"/>
              <a:t>://en.wikipedia.org/wiki/Baruch_ben_Neriah#/</a:t>
            </a:r>
            <a:r>
              <a:rPr lang="en-US" sz="2400" dirty="0" smtClean="0"/>
              <a:t>media/File:BaruchBulla.jpg. Accessed 18 Oct. 2015. Web.</a:t>
            </a:r>
            <a:endParaRPr lang="en-US" sz="2400" dirty="0"/>
          </a:p>
          <a:p>
            <a:pPr marL="457200" indent="-457200">
              <a:buNone/>
            </a:pPr>
            <a:r>
              <a:rPr lang="en-US" sz="2400" dirty="0" smtClean="0"/>
              <a:t>Marie-</a:t>
            </a:r>
            <a:r>
              <a:rPr lang="en-US" sz="2400" dirty="0" err="1" smtClean="0"/>
              <a:t>Lan</a:t>
            </a:r>
            <a:r>
              <a:rPr lang="en-US" sz="2400" dirty="0" smtClean="0"/>
              <a:t> </a:t>
            </a:r>
            <a:r>
              <a:rPr lang="en-US" sz="2400" dirty="0"/>
              <a:t>Nguyen. </a:t>
            </a:r>
            <a:r>
              <a:rPr lang="en-US" sz="2400" dirty="0" smtClean="0"/>
              <a:t>“Pulcino </a:t>
            </a:r>
            <a:r>
              <a:rPr lang="en-US" sz="2400" dirty="0"/>
              <a:t>Della </a:t>
            </a:r>
            <a:r>
              <a:rPr lang="en-US" sz="2400" dirty="0" smtClean="0"/>
              <a:t>Minerva.” 2006</a:t>
            </a:r>
            <a:r>
              <a:rPr lang="en-US" sz="2400" dirty="0"/>
              <a:t>. https://commons.wikimedia.org/wiki/File:Pulcin_della_Minerva_2006_n2.jpg</a:t>
            </a:r>
            <a:r>
              <a:rPr lang="en-US" sz="2400" dirty="0" smtClean="0"/>
              <a:t>. Accessed 5 Oct. 2015. Public Domain Image.</a:t>
            </a:r>
            <a:endParaRPr lang="en-US" sz="2400" dirty="0"/>
          </a:p>
        </p:txBody>
      </p:sp>
    </p:spTree>
    <p:extLst>
      <p:ext uri="{BB962C8B-B14F-4D97-AF65-F5344CB8AC3E}">
        <p14:creationId xmlns:p14="http://schemas.microsoft.com/office/powerpoint/2010/main" val="3512123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58781"/>
            <a:ext cx="10961556" cy="4886794"/>
          </a:xfrm>
        </p:spPr>
        <p:txBody>
          <a:bodyPr anchor="t">
            <a:noAutofit/>
          </a:bodyPr>
          <a:lstStyle/>
          <a:p>
            <a:pPr marL="457200" indent="-457200">
              <a:buNone/>
            </a:pPr>
            <a:r>
              <a:rPr lang="en-US" sz="2400" dirty="0" err="1"/>
              <a:t>Mbzt</a:t>
            </a:r>
            <a:r>
              <a:rPr lang="en-US" sz="2400" dirty="0"/>
              <a:t>. “P1120871 Louvre </a:t>
            </a:r>
            <a:r>
              <a:rPr lang="en-US" sz="2400" dirty="0" err="1"/>
              <a:t>stèle</a:t>
            </a:r>
            <a:r>
              <a:rPr lang="en-US" sz="2400" dirty="0"/>
              <a:t> de </a:t>
            </a:r>
            <a:r>
              <a:rPr lang="en-US" sz="2400" dirty="0" err="1"/>
              <a:t>Mésha</a:t>
            </a:r>
            <a:r>
              <a:rPr lang="en-US" sz="2400" dirty="0"/>
              <a:t> AO5066 </a:t>
            </a:r>
            <a:r>
              <a:rPr lang="en-US" sz="2400" dirty="0" err="1"/>
              <a:t>détail</a:t>
            </a:r>
            <a:r>
              <a:rPr lang="en-US" sz="2400" dirty="0"/>
              <a:t> </a:t>
            </a:r>
            <a:r>
              <a:rPr lang="en-US" sz="2400" dirty="0" err="1"/>
              <a:t>rwk</a:t>
            </a:r>
            <a:r>
              <a:rPr lang="en-US" sz="2400" dirty="0"/>
              <a:t>.” 2012. Creative Commons Image. https://en.wikipedia.org/wiki/Mesha_Stele#/media/File:P1120871_Louvre_st%C3%A8le_de_M%C3%A9sha_AO5066_d%C3%A9tail_rwk.JPG. Accessed 5 Oct. 2015. Web</a:t>
            </a:r>
            <a:r>
              <a:rPr lang="en-US" sz="2400" dirty="0" smtClean="0"/>
              <a:t>.</a:t>
            </a:r>
          </a:p>
          <a:p>
            <a:pPr marL="457200" indent="-457200">
              <a:buNone/>
            </a:pPr>
            <a:r>
              <a:rPr lang="en-US" sz="2400" dirty="0" smtClean="0"/>
              <a:t>Loïc Evanno</a:t>
            </a:r>
            <a:r>
              <a:rPr lang="en-US" sz="2400" dirty="0"/>
              <a:t>. “Small aegis of Sekhmet with the name of Osorkon and Tadibast, in the Louvre.” </a:t>
            </a:r>
            <a:r>
              <a:rPr lang="en-US" sz="2400" dirty="0" smtClean="0"/>
              <a:t>2006. https</a:t>
            </a:r>
            <a:r>
              <a:rPr lang="en-US" sz="2400" dirty="0"/>
              <a:t>://en.wikipedia.org/wiki/Osorkon_IV#/media/File:Louvre_egide_tete_lionne.JPG. </a:t>
            </a:r>
            <a:r>
              <a:rPr lang="en-US" sz="2400" dirty="0" smtClean="0"/>
              <a:t>Accessed 5 Oct. 2015. Creative Commons Image. </a:t>
            </a:r>
            <a:r>
              <a:rPr lang="en-US" sz="2400" dirty="0"/>
              <a:t>W</a:t>
            </a:r>
            <a:r>
              <a:rPr lang="en-US" sz="2400" dirty="0" smtClean="0"/>
              <a:t>eb.</a:t>
            </a:r>
          </a:p>
          <a:p>
            <a:pPr marL="457200" indent="-457200">
              <a:buNone/>
            </a:pPr>
            <a:r>
              <a:rPr lang="en-US" sz="2400" dirty="0"/>
              <a:t>Flinders </a:t>
            </a:r>
            <a:r>
              <a:rPr lang="en-US" sz="2400" dirty="0" smtClean="0"/>
              <a:t>Petrie</a:t>
            </a:r>
            <a:r>
              <a:rPr lang="en-US" sz="2400" dirty="0"/>
              <a:t>. “Picture of a scarab of Hedjkheperre </a:t>
            </a:r>
            <a:r>
              <a:rPr lang="en-US" sz="2400" dirty="0" err="1"/>
              <a:t>Sheshonk</a:t>
            </a:r>
            <a:r>
              <a:rPr lang="en-US" sz="2400" dirty="0"/>
              <a:t> </a:t>
            </a:r>
            <a:r>
              <a:rPr lang="en-US" sz="2400" dirty="0" smtClean="0"/>
              <a:t>I.” 1917</a:t>
            </a:r>
            <a:r>
              <a:rPr lang="en-US" sz="2400" dirty="0"/>
              <a:t>. https://en.wikipedia.org/wiki/Shoshenq_I#/media/File:Shoshenq1ScarabPetrie.png</a:t>
            </a:r>
            <a:r>
              <a:rPr lang="en-US" sz="2400" dirty="0" smtClean="0"/>
              <a:t>. Accessed 5 Oct. 2015. Public Domain Image. Web.</a:t>
            </a:r>
          </a:p>
        </p:txBody>
      </p:sp>
    </p:spTree>
    <p:extLst>
      <p:ext uri="{BB962C8B-B14F-4D97-AF65-F5344CB8AC3E}">
        <p14:creationId xmlns:p14="http://schemas.microsoft.com/office/powerpoint/2010/main" val="19564603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8801"/>
            <a:ext cx="11233483" cy="4609322"/>
          </a:xfrm>
        </p:spPr>
        <p:txBody>
          <a:bodyPr anchor="t">
            <a:noAutofit/>
          </a:bodyPr>
          <a:lstStyle/>
          <a:p>
            <a:pPr marL="457200" indent="-457200">
              <a:buNone/>
            </a:pPr>
            <a:r>
              <a:rPr lang="en-US" sz="2400" dirty="0" smtClean="0"/>
              <a:t>Brooklyn Museum</a:t>
            </a:r>
            <a:r>
              <a:rPr lang="en-US" sz="2400" dirty="0"/>
              <a:t>. “Statuette of King Necho.” Charles Edwin </a:t>
            </a:r>
            <a:r>
              <a:rPr lang="en-US" sz="2400" dirty="0" err="1"/>
              <a:t>Wilbour</a:t>
            </a:r>
            <a:r>
              <a:rPr lang="en-US" sz="2400" dirty="0"/>
              <a:t> Fund, </a:t>
            </a:r>
            <a:r>
              <a:rPr lang="en-US" sz="2400" dirty="0" smtClean="0"/>
              <a:t>71.11. http</a:t>
            </a:r>
            <a:r>
              <a:rPr lang="en-US" sz="2400" dirty="0"/>
              <a:t>://cdn2.brooklynmuseum.org/images/opencollection/objects/size4/71.11_threequarter_PS1.jpg</a:t>
            </a:r>
            <a:r>
              <a:rPr lang="en-US" sz="2400" dirty="0" smtClean="0"/>
              <a:t>. Creative Commons Image. Accessed 5 Oct. 2015. web.</a:t>
            </a:r>
          </a:p>
          <a:p>
            <a:pPr marL="457200" indent="-457200">
              <a:buNone/>
            </a:pPr>
            <a:r>
              <a:rPr lang="en-US" sz="2400" dirty="0"/>
              <a:t>Jon </a:t>
            </a:r>
            <a:r>
              <a:rPr lang="en-US" sz="2400" dirty="0" err="1" smtClean="0"/>
              <a:t>Bodsworth</a:t>
            </a:r>
            <a:r>
              <a:rPr lang="en-US" sz="2400" dirty="0" smtClean="0"/>
              <a:t>. “Sphinx of Taharqa.” 2006 or earlier. https</a:t>
            </a:r>
            <a:r>
              <a:rPr lang="en-US" sz="2400" dirty="0"/>
              <a:t>://en.wikipedia.org/wiki/Taharqa#/</a:t>
            </a:r>
            <a:r>
              <a:rPr lang="en-US" sz="2400" dirty="0" smtClean="0"/>
              <a:t>media/File:SphinxOfTaharqa.jpg</a:t>
            </a:r>
            <a:r>
              <a:rPr lang="en-US" sz="2400" dirty="0"/>
              <a:t>. [http://www.egyptarchive.co.uk/html/british_museum_52.html] Accessed </a:t>
            </a:r>
            <a:r>
              <a:rPr lang="en-US" sz="2400" dirty="0" smtClean="0"/>
              <a:t>14 Sept. 2015. Legal free use for non-commercial purposes.</a:t>
            </a:r>
          </a:p>
          <a:p>
            <a:pPr marL="457200" indent="-457200">
              <a:buNone/>
            </a:pPr>
            <a:endParaRPr lang="en-US" sz="2400" dirty="0"/>
          </a:p>
          <a:p>
            <a:pPr marL="457200" indent="-457200">
              <a:buNone/>
            </a:pPr>
            <a:r>
              <a:rPr lang="en-US" sz="2400" b="1" dirty="0" smtClean="0"/>
              <a:t>Images are used in accordance with Fair Use. It may be a violation of copyright to sell this PowerPoint for financial gain.</a:t>
            </a:r>
          </a:p>
        </p:txBody>
      </p:sp>
    </p:spTree>
    <p:extLst>
      <p:ext uri="{BB962C8B-B14F-4D97-AF65-F5344CB8AC3E}">
        <p14:creationId xmlns:p14="http://schemas.microsoft.com/office/powerpoint/2010/main" val="3538761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43791"/>
            <a:ext cx="10131425" cy="4594332"/>
          </a:xfrm>
        </p:spPr>
        <p:txBody>
          <a:bodyPr anchor="t">
            <a:noAutofit/>
          </a:bodyPr>
          <a:lstStyle/>
          <a:p>
            <a:pPr marL="457200" indent="-457200">
              <a:buNone/>
            </a:pPr>
            <a:r>
              <a:rPr lang="en-US" sz="2400" dirty="0"/>
              <a:t>Digital Library of Inscriptions and Calligraphies. “Cartonnage panel represents Hapy.” DLIC#00538. http://inscriptionslibrary.bibalex.org/Presentation/Monument.aspx?Lang=en&amp;INS_ID=13&amp;MON_ID=5000#. Accessed </a:t>
            </a:r>
            <a:r>
              <a:rPr lang="en-US" sz="2400" dirty="0" smtClean="0"/>
              <a:t>3 Oct. </a:t>
            </a:r>
            <a:r>
              <a:rPr lang="en-US" sz="2400" dirty="0"/>
              <a:t>2015. Web.</a:t>
            </a:r>
          </a:p>
          <a:p>
            <a:pPr marL="457200" indent="-457200">
              <a:buNone/>
            </a:pPr>
            <a:endParaRPr lang="en-US" sz="2400" dirty="0" smtClean="0"/>
          </a:p>
          <a:p>
            <a:pPr marL="457200" indent="-457200">
              <a:buNone/>
            </a:pPr>
            <a:r>
              <a:rPr lang="en-US" sz="2400" dirty="0" smtClean="0"/>
              <a:t>Mordechai </a:t>
            </a:r>
            <a:r>
              <a:rPr lang="en-US" sz="2400" dirty="0" err="1" smtClean="0"/>
              <a:t>Aviam</a:t>
            </a:r>
            <a:r>
              <a:rPr lang="en-US" sz="2400" dirty="0" smtClean="0"/>
              <a:t>. “Map 5: Pagan Temples and Jewish Synagogues,” </a:t>
            </a:r>
            <a:r>
              <a:rPr lang="en-US" sz="2400" i="1" dirty="0" smtClean="0"/>
              <a:t>Religion, Ethnicity, and Identity in Ancient Galilee: A Region in Transition</a:t>
            </a:r>
            <a:r>
              <a:rPr lang="en-US" sz="2400" dirty="0" smtClean="0"/>
              <a:t>, page 120.</a:t>
            </a:r>
          </a:p>
        </p:txBody>
      </p:sp>
    </p:spTree>
    <p:extLst>
      <p:ext uri="{BB962C8B-B14F-4D97-AF65-F5344CB8AC3E}">
        <p14:creationId xmlns:p14="http://schemas.microsoft.com/office/powerpoint/2010/main" val="14041500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715933"/>
          </a:xfrm>
        </p:spPr>
        <p:txBody>
          <a:bodyPr anchor="t">
            <a:noAutofit/>
          </a:bodyPr>
          <a:lstStyle/>
          <a:p>
            <a:pPr marL="457200" indent="-457200">
              <a:buNone/>
            </a:pPr>
            <a:r>
              <a:rPr lang="en-US" sz="2400" dirty="0" smtClean="0"/>
              <a:t>Photographer Unknown. “Tel Dan Stele.” </a:t>
            </a:r>
            <a:r>
              <a:rPr lang="en-US" sz="2400" i="1" dirty="0" err="1" smtClean="0"/>
              <a:t>Könige</a:t>
            </a:r>
            <a:r>
              <a:rPr lang="en-US" sz="2400" i="1" dirty="0" smtClean="0"/>
              <a:t> </a:t>
            </a:r>
            <a:r>
              <a:rPr lang="en-US" sz="2400" i="1" dirty="0" err="1" smtClean="0"/>
              <a:t>Israels</a:t>
            </a:r>
            <a:r>
              <a:rPr lang="en-US" sz="2400" dirty="0"/>
              <a:t>. http://</a:t>
            </a:r>
            <a:r>
              <a:rPr lang="en-US" sz="2400" dirty="0" smtClean="0"/>
              <a:t>www.einzigartiges-israel.de/html/222-koenige-israels.html. </a:t>
            </a:r>
            <a:r>
              <a:rPr lang="en-US" sz="2400" dirty="0" err="1" smtClean="0"/>
              <a:t>Accesed</a:t>
            </a:r>
            <a:r>
              <a:rPr lang="en-US" sz="2400" dirty="0" smtClean="0"/>
              <a:t> 5 Oct. 2015. Web.</a:t>
            </a:r>
            <a:endParaRPr lang="en-US" sz="2400" dirty="0"/>
          </a:p>
          <a:p>
            <a:pPr marL="457200" indent="-457200">
              <a:buNone/>
            </a:pPr>
            <a:r>
              <a:rPr lang="en-US" sz="2400" dirty="0" smtClean="0"/>
              <a:t>Marco </a:t>
            </a:r>
            <a:r>
              <a:rPr lang="en-US" sz="2400" dirty="0" err="1" smtClean="0"/>
              <a:t>Prins</a:t>
            </a:r>
            <a:r>
              <a:rPr lang="en-US" sz="2400" dirty="0" smtClean="0"/>
              <a:t> and Jona Lendering. “Nabonidus Cylinder.” </a:t>
            </a:r>
            <a:r>
              <a:rPr lang="en-US" sz="2400" dirty="0"/>
              <a:t>https://en.wikipedia.org/wiki/Cylinders_of_Nabonidus. </a:t>
            </a:r>
            <a:r>
              <a:rPr lang="en-US" sz="2400" dirty="0" smtClean="0"/>
              <a:t>Accessed 18 Oct. 2015. Web.</a:t>
            </a:r>
          </a:p>
          <a:p>
            <a:pPr marL="457200" indent="-457200">
              <a:buNone/>
            </a:pPr>
            <a:r>
              <a:rPr lang="en-US" sz="2400" dirty="0" smtClean="0"/>
              <a:t>British Museum</a:t>
            </a:r>
            <a:r>
              <a:rPr lang="en-US" sz="2400" dirty="0"/>
              <a:t>. </a:t>
            </a:r>
            <a:r>
              <a:rPr lang="en-US" sz="2400" dirty="0" smtClean="0"/>
              <a:t>“Cyrus Cylinder.” </a:t>
            </a:r>
            <a:r>
              <a:rPr lang="en-US" sz="2400" dirty="0"/>
              <a:t>http://</a:t>
            </a:r>
            <a:r>
              <a:rPr lang="en-US" sz="2400" dirty="0" smtClean="0"/>
              <a:t>www.britishmuseum.org/explore/highlights/highlight_image.aspx?image=Exp-obj_c-cylinder.jpg&amp;retpage=18712. Accessed 5 Oct. 2015. Web.</a:t>
            </a:r>
          </a:p>
        </p:txBody>
      </p:sp>
    </p:spTree>
    <p:extLst>
      <p:ext uri="{BB962C8B-B14F-4D97-AF65-F5344CB8AC3E}">
        <p14:creationId xmlns:p14="http://schemas.microsoft.com/office/powerpoint/2010/main" val="38562388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1276350" cy="4296055"/>
          </a:xfrm>
        </p:spPr>
        <p:txBody>
          <a:bodyPr anchor="t">
            <a:noAutofit/>
          </a:bodyPr>
          <a:lstStyle/>
          <a:p>
            <a:pPr marL="457200" indent="-457200">
              <a:buNone/>
            </a:pPr>
            <a:r>
              <a:rPr lang="en-US" sz="2400" dirty="0"/>
              <a:t>Osama </a:t>
            </a:r>
            <a:r>
              <a:rPr lang="en-US" sz="2400" dirty="0" err="1"/>
              <a:t>Shukir</a:t>
            </a:r>
            <a:r>
              <a:rPr lang="en-US" sz="2400" dirty="0"/>
              <a:t> Muhammed </a:t>
            </a:r>
            <a:r>
              <a:rPr lang="en-US" sz="2400" dirty="0" smtClean="0"/>
              <a:t>Amin</a:t>
            </a:r>
            <a:r>
              <a:rPr lang="en-US" sz="2400" dirty="0"/>
              <a:t>. “Cylinder of Nabonidus from the temple of God Sin at UR, </a:t>
            </a:r>
            <a:r>
              <a:rPr lang="en-US" sz="2400" dirty="0" smtClean="0"/>
              <a:t>Mesopotamia.” 2014</a:t>
            </a:r>
            <a:r>
              <a:rPr lang="en-US" sz="2400" dirty="0"/>
              <a:t>. https://en.wikipedia.org/wiki/</a:t>
            </a:r>
            <a:r>
              <a:rPr lang="en-US" sz="2400" dirty="0" err="1"/>
              <a:t>Cylinders_of_Nabonidus</a:t>
            </a:r>
            <a:r>
              <a:rPr lang="en-US" sz="2400" dirty="0"/>
              <a:t>#/media/File:Cylinder_of_Nabonidus_from_the_temple_of_God_Sin_at_UR,_Mesopotamia._..JPG. </a:t>
            </a:r>
            <a:r>
              <a:rPr lang="en-US" sz="2400" dirty="0" smtClean="0"/>
              <a:t>Accessed 18 Oct. 2015.</a:t>
            </a:r>
            <a:endParaRPr lang="en-US" sz="2400" dirty="0"/>
          </a:p>
        </p:txBody>
      </p:sp>
    </p:spTree>
    <p:extLst>
      <p:ext uri="{BB962C8B-B14F-4D97-AF65-F5344CB8AC3E}">
        <p14:creationId xmlns:p14="http://schemas.microsoft.com/office/powerpoint/2010/main" val="41092811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FF99"/>
                </a:solidFill>
                <a:effectLst>
                  <a:outerShdw blurRad="38100" dist="38100" dir="2700000" algn="tl">
                    <a:srgbClr val="000000">
                      <a:alpha val="43137"/>
                    </a:srgbClr>
                  </a:outerShdw>
                </a:effectLst>
              </a:rPr>
              <a:t>Image Bibliography</a:t>
            </a:r>
            <a:endParaRPr lang="en-US" b="1" dirty="0">
              <a:solidFill>
                <a:srgbClr val="99FF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1276350" cy="4296055"/>
          </a:xfrm>
        </p:spPr>
        <p:txBody>
          <a:bodyPr anchor="t">
            <a:noAutofit/>
          </a:bodyPr>
          <a:lstStyle/>
          <a:p>
            <a:pPr marL="457200" indent="-457200">
              <a:buNone/>
            </a:pPr>
            <a:r>
              <a:rPr lang="en-US" sz="2400" dirty="0" smtClean="0"/>
              <a:t>British Museum. “Seal of Darius the Great.” http</a:t>
            </a:r>
            <a:r>
              <a:rPr lang="en-US" sz="2400" dirty="0"/>
              <a:t>://</a:t>
            </a:r>
            <a:r>
              <a:rPr lang="en-US" sz="2400" dirty="0" smtClean="0"/>
              <a:t>www.livius.org/a/1/iran/darius_seal.jpg. Accessed 6 Oct. 2015. Web.</a:t>
            </a:r>
          </a:p>
          <a:p>
            <a:pPr marL="457200" indent="-457200">
              <a:buNone/>
            </a:pPr>
            <a:r>
              <a:rPr lang="en-US" sz="2400" dirty="0"/>
              <a:t>Livius / Jona Lendering. </a:t>
            </a:r>
            <a:r>
              <a:rPr lang="en-US" sz="2400" dirty="0" smtClean="0"/>
              <a:t>“A Soldier.” http</a:t>
            </a:r>
            <a:r>
              <a:rPr lang="en-US" sz="2400" dirty="0"/>
              <a:t>://</a:t>
            </a:r>
            <a:r>
              <a:rPr lang="en-US" sz="2400" dirty="0" smtClean="0"/>
              <a:t>www.livius.org/a/iran/persepolis/100columns/100columns_gate1_4.JPG. Accessed 18 Oct. 2015. Web.</a:t>
            </a:r>
          </a:p>
          <a:p>
            <a:pPr marL="457200" indent="-457200">
              <a:buNone/>
            </a:pPr>
            <a:endParaRPr lang="en-US" sz="2400" dirty="0"/>
          </a:p>
          <a:p>
            <a:pPr marL="457200" indent="-457200">
              <a:buNone/>
            </a:pPr>
            <a:r>
              <a:rPr lang="en-US" sz="2400" b="1" dirty="0"/>
              <a:t>Images are used in accordance with Fair Use. It may be a violation of copyright to sell this PowerPoint for financial gain</a:t>
            </a:r>
            <a:r>
              <a:rPr lang="en-US" sz="2400" b="1" dirty="0" smtClean="0"/>
              <a:t>.</a:t>
            </a:r>
            <a:endParaRPr lang="en-US" sz="2400" b="1" dirty="0"/>
          </a:p>
        </p:txBody>
      </p:sp>
    </p:spTree>
    <p:extLst>
      <p:ext uri="{BB962C8B-B14F-4D97-AF65-F5344CB8AC3E}">
        <p14:creationId xmlns:p14="http://schemas.microsoft.com/office/powerpoint/2010/main" val="32041864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787237"/>
            <a:ext cx="10131425" cy="4834790"/>
          </a:xfrm>
        </p:spPr>
        <p:txBody>
          <a:bodyPr anchor="t">
            <a:noAutofit/>
          </a:bodyPr>
          <a:lstStyle/>
          <a:p>
            <a:pPr marL="457200" indent="-457200">
              <a:buNone/>
            </a:pPr>
            <a:r>
              <a:rPr lang="en-US" sz="2400" dirty="0"/>
              <a:t>Alan B. </a:t>
            </a:r>
            <a:r>
              <a:rPr lang="en-US" sz="2400" dirty="0" smtClean="0"/>
              <a:t>Lloyd</a:t>
            </a:r>
            <a:r>
              <a:rPr lang="en-US" sz="2400" dirty="0"/>
              <a:t>. </a:t>
            </a:r>
            <a:r>
              <a:rPr lang="en-US" sz="2400" i="1" dirty="0"/>
              <a:t>Herodotus, Book II: Commentary </a:t>
            </a:r>
            <a:r>
              <a:rPr lang="en-US" sz="2400" i="1" dirty="0" smtClean="0"/>
              <a:t>1-98</a:t>
            </a:r>
            <a:r>
              <a:rPr lang="en-US" sz="2400" dirty="0" smtClean="0"/>
              <a:t>. The Netherlands: Brill, 1976, page 149.</a:t>
            </a:r>
            <a:endParaRPr lang="en-US" sz="2400" dirty="0"/>
          </a:p>
          <a:p>
            <a:pPr marL="457200" indent="-457200">
              <a:buNone/>
            </a:pPr>
            <a:r>
              <a:rPr lang="en-US" sz="2400" dirty="0" smtClean="0"/>
              <a:t>American Numismatic Society</a:t>
            </a:r>
            <a:r>
              <a:rPr lang="en-US" sz="2400" dirty="0"/>
              <a:t>. </a:t>
            </a:r>
            <a:r>
              <a:rPr lang="en-US" sz="2400" i="1" dirty="0"/>
              <a:t>Introduction to Numismatic Terms and </a:t>
            </a:r>
            <a:r>
              <a:rPr lang="en-US" sz="2400" i="1" dirty="0" smtClean="0"/>
              <a:t>Methods</a:t>
            </a:r>
            <a:r>
              <a:rPr lang="en-US" sz="2400" dirty="0" smtClean="0"/>
              <a:t>. 1999. http</a:t>
            </a:r>
            <a:r>
              <a:rPr lang="en-US" sz="2400" dirty="0"/>
              <a:t>://numismatics.org/html/dpubs/termsandmethods/. </a:t>
            </a:r>
            <a:r>
              <a:rPr lang="en-US" sz="2400" dirty="0" smtClean="0"/>
              <a:t>Accessed 14 Apr. 2015. Web.</a:t>
            </a:r>
          </a:p>
          <a:p>
            <a:pPr marL="457200" indent="-457200">
              <a:buNone/>
            </a:pPr>
            <a:r>
              <a:rPr lang="en-US" sz="2400" dirty="0" smtClean="0"/>
              <a:t>British Museum</a:t>
            </a:r>
            <a:r>
              <a:rPr lang="en-US" sz="2400" dirty="0"/>
              <a:t>. “Cyrus </a:t>
            </a:r>
            <a:r>
              <a:rPr lang="en-US" sz="2400" dirty="0" smtClean="0"/>
              <a:t>Cylinder.” </a:t>
            </a:r>
            <a:r>
              <a:rPr lang="en-US" sz="2400" dirty="0"/>
              <a:t>http://</a:t>
            </a:r>
            <a:r>
              <a:rPr lang="en-US" sz="2400" dirty="0" smtClean="0"/>
              <a:t>www.britishmuseum.org/explore/highlights/highlight_objects/me/c/cyrus_cylinder.aspx. Accessed 5 Oct. 2015. Web.</a:t>
            </a:r>
          </a:p>
          <a:p>
            <a:pPr marL="457200" indent="-457200">
              <a:buNone/>
            </a:pPr>
            <a:r>
              <a:rPr lang="en-US" sz="2400" dirty="0" smtClean="0"/>
              <a:t>Bryant </a:t>
            </a:r>
            <a:r>
              <a:rPr lang="en-US" sz="2400" dirty="0"/>
              <a:t>G. </a:t>
            </a:r>
            <a:r>
              <a:rPr lang="en-US" sz="2400" dirty="0" smtClean="0"/>
              <a:t>Wood</a:t>
            </a:r>
            <a:r>
              <a:rPr lang="en-US" sz="2400" dirty="0"/>
              <a:t>. “Nebo-Sarsekim Found in Babylonian </a:t>
            </a:r>
            <a:r>
              <a:rPr lang="en-US" sz="2400" dirty="0" smtClean="0"/>
              <a:t>Tablet.” 28 Apr. 2008. </a:t>
            </a:r>
            <a:r>
              <a:rPr lang="en-US" sz="2400" i="1" dirty="0" smtClean="0"/>
              <a:t>Bible and Spade </a:t>
            </a:r>
            <a:r>
              <a:rPr lang="en-US" sz="2400" dirty="0" smtClean="0"/>
              <a:t>[Summer 2007 </a:t>
            </a:r>
            <a:r>
              <a:rPr lang="en-US" sz="2400" dirty="0"/>
              <a:t>ed.]. http://</a:t>
            </a:r>
            <a:r>
              <a:rPr lang="en-US" sz="2400" dirty="0" smtClean="0"/>
              <a:t>www.biblearchaeology.org/post/2008/04/28/Nebo-Sarsekim-Found-in-Babylonian-Tablet.aspx. Accessed 18 Oct. 2015. Web.</a:t>
            </a:r>
          </a:p>
        </p:txBody>
      </p:sp>
    </p:spTree>
    <p:extLst>
      <p:ext uri="{BB962C8B-B14F-4D97-AF65-F5344CB8AC3E}">
        <p14:creationId xmlns:p14="http://schemas.microsoft.com/office/powerpoint/2010/main" val="34770184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768839"/>
            <a:ext cx="11506199" cy="5089161"/>
          </a:xfrm>
        </p:spPr>
        <p:txBody>
          <a:bodyPr anchor="t">
            <a:noAutofit/>
          </a:bodyPr>
          <a:lstStyle/>
          <a:p>
            <a:pPr marL="457200" indent="-457200">
              <a:buNone/>
            </a:pPr>
            <a:r>
              <a:rPr lang="en-US" sz="2400" dirty="0"/>
              <a:t>Charles S. </a:t>
            </a:r>
            <a:r>
              <a:rPr lang="en-US" sz="2400" dirty="0" err="1"/>
              <a:t>Medd</a:t>
            </a:r>
            <a:r>
              <a:rPr lang="en-US" sz="2400" dirty="0"/>
              <a:t>. </a:t>
            </a:r>
            <a:r>
              <a:rPr lang="en-US" sz="2400" i="1" dirty="0"/>
              <a:t>The Value of Numismatics in the Study of Ancient History</a:t>
            </a:r>
            <a:r>
              <a:rPr lang="en-US" sz="2400" dirty="0"/>
              <a:t>. Oxford, Cambridge, and London: MacMillan and Co., 1864. https://www.forumancientcoins.com/dannyjones/General%20Ancient%20Numismatic%20Books/Value%20of%20numismatics%20in%20the%20study%20of%20ancient%20history%20-%20Medd.pdf. Accessed 13 Apr. 2015. Web</a:t>
            </a:r>
            <a:r>
              <a:rPr lang="en-US" sz="2400" dirty="0" smtClean="0"/>
              <a:t>.</a:t>
            </a:r>
          </a:p>
          <a:p>
            <a:pPr marL="457200" indent="-457200">
              <a:buNone/>
            </a:pPr>
            <a:r>
              <a:rPr lang="en-US" sz="2400" dirty="0" smtClean="0"/>
              <a:t>Christine Dell’Amore. “Ancient Roman Giant Found—Oldest Complete Skeleton With Gigantism.” National Geographic. 10 Nov. 2012. http://news.nationalgeographic.com/news/2012/11/121102-gigantism-ancient-skeleton-archaeology-history-science-rome/. Accessed 14 Sept. 2015. Web.</a:t>
            </a:r>
          </a:p>
          <a:p>
            <a:pPr marL="457200" indent="-457200">
              <a:buNone/>
            </a:pPr>
            <a:r>
              <a:rPr lang="en-US" sz="2400" dirty="0"/>
              <a:t>Claude </a:t>
            </a:r>
            <a:r>
              <a:rPr lang="en-US" sz="2400" dirty="0" smtClean="0"/>
              <a:t>Mariottini. “The </a:t>
            </a:r>
            <a:r>
              <a:rPr lang="en-US" sz="2400" dirty="0"/>
              <a:t>Revised NIV: A Step Backward.” </a:t>
            </a:r>
            <a:r>
              <a:rPr lang="en-US" sz="2400" i="1" dirty="0"/>
              <a:t>Dr. Claude Mariottini – Professor of Old Testament</a:t>
            </a:r>
            <a:r>
              <a:rPr lang="en-US" sz="2400" dirty="0"/>
              <a:t>. 2 Nov. 2010. http://claudemariottini.com/2010/11/02/the-revised-niv-a-step-backward/. Accessed 10 Sept. 2015. Web.</a:t>
            </a:r>
            <a:endParaRPr lang="en-US" sz="2400" dirty="0" smtClean="0"/>
          </a:p>
          <a:p>
            <a:pPr marL="457200" indent="-457200">
              <a:buNone/>
            </a:pPr>
            <a:endParaRPr lang="en-US" sz="2400" dirty="0" smtClean="0"/>
          </a:p>
        </p:txBody>
      </p:sp>
    </p:spTree>
    <p:extLst>
      <p:ext uri="{BB962C8B-B14F-4D97-AF65-F5344CB8AC3E}">
        <p14:creationId xmlns:p14="http://schemas.microsoft.com/office/powerpoint/2010/main" val="3056550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798821"/>
            <a:ext cx="10131425" cy="5059180"/>
          </a:xfrm>
        </p:spPr>
        <p:txBody>
          <a:bodyPr anchor="t">
            <a:noAutofit/>
          </a:bodyPr>
          <a:lstStyle/>
          <a:p>
            <a:pPr marL="457200" indent="-457200">
              <a:buNone/>
            </a:pPr>
            <a:r>
              <a:rPr lang="sv-SE" sz="2400" dirty="0"/>
              <a:t>David P. </a:t>
            </a:r>
            <a:r>
              <a:rPr lang="sv-SE" sz="2400" dirty="0" smtClean="0"/>
              <a:t>Silverman, ed. </a:t>
            </a:r>
            <a:r>
              <a:rPr lang="en-US" sz="2400" i="1" dirty="0" smtClean="0"/>
              <a:t>Searching </a:t>
            </a:r>
            <a:r>
              <a:rPr lang="en-US" sz="2400" i="1" dirty="0"/>
              <a:t>for Ancient Egypt: </a:t>
            </a:r>
            <a:r>
              <a:rPr lang="en-US" sz="2400" i="1" dirty="0" smtClean="0"/>
              <a:t>Art, Architecture, and Artifacts </a:t>
            </a:r>
            <a:r>
              <a:rPr lang="en-US" sz="2400" i="1" dirty="0"/>
              <a:t>from </a:t>
            </a:r>
            <a:r>
              <a:rPr lang="en-US" sz="2400" i="1" dirty="0" smtClean="0"/>
              <a:t>the </a:t>
            </a:r>
            <a:r>
              <a:rPr lang="en-US" sz="2400" i="1" dirty="0"/>
              <a:t>University of Pennsylvania Museum</a:t>
            </a:r>
            <a:r>
              <a:rPr lang="sv-SE" sz="2400" dirty="0" smtClean="0"/>
              <a:t>. University </a:t>
            </a:r>
            <a:r>
              <a:rPr lang="sv-SE" sz="2400" dirty="0"/>
              <a:t>of Pennsylvania. Pennsylvania University Press, </a:t>
            </a:r>
            <a:r>
              <a:rPr lang="sv-SE" sz="2400" dirty="0" smtClean="0"/>
              <a:t>1997.</a:t>
            </a:r>
            <a:endParaRPr lang="en-US" sz="2400" dirty="0" smtClean="0"/>
          </a:p>
          <a:p>
            <a:pPr marL="457200" indent="-457200">
              <a:buNone/>
            </a:pPr>
            <a:r>
              <a:rPr lang="en-US" sz="2400" dirty="0"/>
              <a:t>Giulia F. </a:t>
            </a:r>
            <a:r>
              <a:rPr lang="en-US" sz="2400" dirty="0" smtClean="0"/>
              <a:t>Grassi</a:t>
            </a:r>
            <a:r>
              <a:rPr lang="en-US" sz="2400" dirty="0"/>
              <a:t>. “Belshazzar's Feast and Feats: the Last prince of Babylon in Ancient Eastern and Western </a:t>
            </a:r>
            <a:r>
              <a:rPr lang="en-US" sz="2400" dirty="0" smtClean="0"/>
              <a:t>Sources.”  KASKAL. </a:t>
            </a:r>
            <a:r>
              <a:rPr lang="it-IT" sz="2400" i="1" dirty="0"/>
              <a:t>Rivista di storia, ambienti e culture del Vicino Oriente </a:t>
            </a:r>
            <a:r>
              <a:rPr lang="it-IT" sz="2400" i="1" dirty="0" smtClean="0"/>
              <a:t>Antico, Vol. 5</a:t>
            </a:r>
            <a:r>
              <a:rPr lang="it-IT" sz="2400" dirty="0" smtClean="0"/>
              <a:t>. 2008. </a:t>
            </a:r>
            <a:r>
              <a:rPr lang="en-US" sz="2400" dirty="0" smtClean="0"/>
              <a:t>https</a:t>
            </a:r>
            <a:r>
              <a:rPr lang="en-US" sz="2400" dirty="0"/>
              <a:t>://</a:t>
            </a:r>
            <a:r>
              <a:rPr lang="en-US" sz="2400" dirty="0" smtClean="0"/>
              <a:t>www.academia.edu/11768250/Belshazzars_Feast_and_Feats_the_Last_prince_of_Babylon_in_Ancient_Eastern_and_Western_Sources. Accessed 18 Oct. 2015. Web.</a:t>
            </a:r>
          </a:p>
          <a:p>
            <a:pPr marL="457200" indent="-457200">
              <a:buNone/>
            </a:pPr>
            <a:r>
              <a:rPr lang="en-US" sz="2400" dirty="0"/>
              <a:t>Ilan Ben Zion. “Seal bearing name of Judean king found in Jerusalem.” </a:t>
            </a:r>
            <a:r>
              <a:rPr lang="en-US" sz="2400" i="1" dirty="0"/>
              <a:t>The Times of Israel</a:t>
            </a:r>
            <a:r>
              <a:rPr lang="en-US" sz="2400" dirty="0"/>
              <a:t>. 2 Dec. 2015. http://www.timesofisrael.com/seal-bearing-name-of-judean-king-found-in-jerusalem/. Accessed 2 Dec. 2015. Web. </a:t>
            </a:r>
          </a:p>
        </p:txBody>
      </p:sp>
    </p:spTree>
    <p:extLst>
      <p:ext uri="{BB962C8B-B14F-4D97-AF65-F5344CB8AC3E}">
        <p14:creationId xmlns:p14="http://schemas.microsoft.com/office/powerpoint/2010/main" val="1832919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Splicing and Dicing</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Spade: digging tool for excavation</a:t>
            </a:r>
          </a:p>
          <a:p>
            <a:pPr lvl="1"/>
            <a:r>
              <a:rPr lang="en-US" sz="3200" dirty="0" smtClean="0">
                <a:effectLst>
                  <a:outerShdw blurRad="38100" dist="38100" dir="2700000" algn="tl">
                    <a:srgbClr val="000000">
                      <a:alpha val="43137"/>
                    </a:srgbClr>
                  </a:outerShdw>
                </a:effectLst>
              </a:rPr>
              <a:t>Wide </a:t>
            </a:r>
            <a:r>
              <a:rPr lang="en-US" sz="3200" dirty="0">
                <a:effectLst>
                  <a:outerShdw blurRad="38100" dist="38100" dir="2700000" algn="tl">
                    <a:srgbClr val="000000">
                      <a:alpha val="43137"/>
                    </a:srgbClr>
                  </a:outerShdw>
                </a:effectLst>
              </a:rPr>
              <a:t>shallow blade flattened where it </a:t>
            </a:r>
            <a:r>
              <a:rPr lang="en-US" sz="3200" dirty="0" smtClean="0">
                <a:effectLst>
                  <a:outerShdw blurRad="38100" dist="38100" dir="2700000" algn="tl">
                    <a:srgbClr val="000000">
                      <a:alpha val="43137"/>
                    </a:srgbClr>
                  </a:outerShdw>
                </a:effectLst>
              </a:rPr>
              <a:t>meets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the shaft</a:t>
            </a:r>
          </a:p>
          <a:p>
            <a:pPr lvl="1"/>
            <a:r>
              <a:rPr lang="en-US" sz="3200" dirty="0" smtClean="0">
                <a:effectLst>
                  <a:outerShdw blurRad="38100" dist="38100" dir="2700000" algn="tl">
                    <a:srgbClr val="000000">
                      <a:alpha val="43137"/>
                    </a:srgbClr>
                  </a:outerShdw>
                </a:effectLst>
              </a:rPr>
              <a:t>Blade’s shape typically resembling a triangle</a:t>
            </a:r>
          </a:p>
        </p:txBody>
      </p:sp>
    </p:spTree>
    <p:extLst>
      <p:ext uri="{BB962C8B-B14F-4D97-AF65-F5344CB8AC3E}">
        <p14:creationId xmlns:p14="http://schemas.microsoft.com/office/powerpoint/2010/main" val="291919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8801"/>
            <a:ext cx="10131425" cy="5029200"/>
          </a:xfrm>
        </p:spPr>
        <p:txBody>
          <a:bodyPr anchor="t">
            <a:noAutofit/>
          </a:bodyPr>
          <a:lstStyle/>
          <a:p>
            <a:pPr marL="457200" indent="-457200">
              <a:buNone/>
            </a:pPr>
            <a:r>
              <a:rPr lang="en-US" sz="2400" dirty="0"/>
              <a:t>Israel Finkelstein and Neil Asher Silberman. </a:t>
            </a:r>
            <a:r>
              <a:rPr lang="en-US" sz="2400" i="1" dirty="0"/>
              <a:t>The Bible Unearthed: Archaeology’s New Vision of Ancient Israel and the Origin of its Sacred Texts</a:t>
            </a:r>
            <a:r>
              <a:rPr lang="en-US" sz="2400" dirty="0"/>
              <a:t>. New York City: Touchstone [Simon &amp; Schuster], 2001</a:t>
            </a:r>
            <a:r>
              <a:rPr lang="en-US" sz="2400" dirty="0" smtClean="0"/>
              <a:t>.</a:t>
            </a:r>
          </a:p>
          <a:p>
            <a:pPr marL="457200" indent="-457200">
              <a:buNone/>
            </a:pPr>
            <a:r>
              <a:rPr lang="en-US" sz="2400" dirty="0" smtClean="0"/>
              <a:t>Joseph M. Holden and Norman Geisler. </a:t>
            </a:r>
            <a:r>
              <a:rPr lang="en-US" sz="2400" i="1" dirty="0" smtClean="0"/>
              <a:t>The Popular Handbook of Archaeology and the Bible: Discoveries that Confirm the Reliability of Scripture. </a:t>
            </a:r>
            <a:r>
              <a:rPr lang="en-US" sz="2400" dirty="0" smtClean="0"/>
              <a:t>Eugene, Oregon: Harvest House Publishers, 2013.</a:t>
            </a:r>
          </a:p>
          <a:p>
            <a:pPr marL="457200" indent="-457200">
              <a:buNone/>
            </a:pPr>
            <a:r>
              <a:rPr lang="en-US" sz="2400" dirty="0"/>
              <a:t>Joseph P. </a:t>
            </a:r>
            <a:r>
              <a:rPr lang="en-US" sz="2400" dirty="0" smtClean="0"/>
              <a:t>Free and </a:t>
            </a:r>
            <a:r>
              <a:rPr lang="en-US" sz="2400" dirty="0"/>
              <a:t>Howard Frederic </a:t>
            </a:r>
            <a:r>
              <a:rPr lang="en-US" sz="2400" dirty="0" err="1" smtClean="0"/>
              <a:t>Vos</a:t>
            </a:r>
            <a:r>
              <a:rPr lang="en-US" sz="2400" dirty="0"/>
              <a:t>. </a:t>
            </a:r>
            <a:r>
              <a:rPr lang="en-US" sz="2400" i="1" dirty="0"/>
              <a:t>Archaeology and Bible </a:t>
            </a:r>
            <a:r>
              <a:rPr lang="en-US" sz="2400" i="1" dirty="0" smtClean="0"/>
              <a:t>History</a:t>
            </a:r>
            <a:r>
              <a:rPr lang="en-US" sz="2400" i="1" dirty="0"/>
              <a:t>, Revised ed. </a:t>
            </a:r>
            <a:r>
              <a:rPr lang="en-US" sz="2400" dirty="0" smtClean="0"/>
              <a:t>Grand Rapids, Michigan: Zondervan, 1992.  </a:t>
            </a:r>
          </a:p>
          <a:p>
            <a:pPr marL="457200" indent="-457200">
              <a:buNone/>
            </a:pPr>
            <a:r>
              <a:rPr lang="en-US" sz="2400" dirty="0" smtClean="0"/>
              <a:t>Lawrence Mykytiuk</a:t>
            </a:r>
            <a:r>
              <a:rPr lang="en-US" sz="2400" dirty="0"/>
              <a:t>. “50 People in the Bible Confirmed </a:t>
            </a:r>
            <a:r>
              <a:rPr lang="en-US" sz="2400" dirty="0" smtClean="0"/>
              <a:t>Archaeologically.” 3 Mar. 2014</a:t>
            </a:r>
            <a:r>
              <a:rPr lang="en-US" sz="2400" dirty="0"/>
              <a:t>. http://</a:t>
            </a:r>
            <a:r>
              <a:rPr lang="en-US" sz="2400" dirty="0" smtClean="0"/>
              <a:t>www.biblicalarchaeology.org/daily/people-cultures-in-the-bible/people-in-the-bible/50-people-in-the-bible-confirmed-archaeologically</a:t>
            </a:r>
            <a:r>
              <a:rPr lang="en-US" sz="2400" dirty="0"/>
              <a:t>/. </a:t>
            </a:r>
            <a:r>
              <a:rPr lang="en-US" sz="2400" dirty="0" smtClean="0"/>
              <a:t>Accessed 2015. Web.</a:t>
            </a:r>
          </a:p>
        </p:txBody>
      </p:sp>
    </p:spTree>
    <p:extLst>
      <p:ext uri="{BB962C8B-B14F-4D97-AF65-F5344CB8AC3E}">
        <p14:creationId xmlns:p14="http://schemas.microsoft.com/office/powerpoint/2010/main" val="14363787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13811"/>
            <a:ext cx="11384279" cy="5044190"/>
          </a:xfrm>
        </p:spPr>
        <p:txBody>
          <a:bodyPr anchor="t">
            <a:normAutofit/>
          </a:bodyPr>
          <a:lstStyle/>
          <a:p>
            <a:pPr marL="457200" indent="-457200">
              <a:buNone/>
            </a:pPr>
            <a:r>
              <a:rPr lang="en-US" sz="2400" dirty="0" smtClean="0"/>
              <a:t>Lawrence </a:t>
            </a:r>
            <a:r>
              <a:rPr lang="en-US" sz="2400" dirty="0"/>
              <a:t>E. Stager, J. David </a:t>
            </a:r>
            <a:r>
              <a:rPr lang="en-US" sz="2400" dirty="0" err="1"/>
              <a:t>Schloen</a:t>
            </a:r>
            <a:r>
              <a:rPr lang="en-US" sz="2400" dirty="0"/>
              <a:t>, and Daniel M. Master, eds. </a:t>
            </a:r>
            <a:r>
              <a:rPr lang="en-US" sz="2400" i="1" dirty="0"/>
              <a:t>Ashkelon 1: Final Reports of the Leon Levy Expedition to Ashkelon</a:t>
            </a:r>
            <a:r>
              <a:rPr lang="en-US" sz="2400" dirty="0"/>
              <a:t>. Winona Lake, Indiana: Eisenbrauns, </a:t>
            </a:r>
            <a:r>
              <a:rPr lang="en-US" sz="2400" dirty="0" smtClean="0"/>
              <a:t>2008, pages 20-41 print. </a:t>
            </a:r>
            <a:r>
              <a:rPr lang="en-US" sz="2400" dirty="0"/>
              <a:t>https://static.squarespace.com/static/511ab908e4b0343281bc021c/511ab992e4b0c532a1f1d4a6/511ab992e4b0c532a1f1d4ab/1313583788677/Ashkelon_1.pdf. Accessed 27 Sept. 2014. Web.</a:t>
            </a:r>
          </a:p>
          <a:p>
            <a:pPr marL="457200" indent="-457200">
              <a:buNone/>
            </a:pPr>
            <a:r>
              <a:rPr lang="en-US" sz="2400" dirty="0" smtClean="0"/>
              <a:t>Livius</a:t>
            </a:r>
            <a:r>
              <a:rPr lang="en-US" sz="2400" dirty="0"/>
              <a:t>. </a:t>
            </a:r>
            <a:r>
              <a:rPr lang="en-US" sz="2400" dirty="0" smtClean="0"/>
              <a:t>“Achaemenid </a:t>
            </a:r>
            <a:r>
              <a:rPr lang="en-US" sz="2400" dirty="0"/>
              <a:t>Royal Inscriptions: XV.” http://</a:t>
            </a:r>
            <a:r>
              <a:rPr lang="en-US" sz="2400" dirty="0" smtClean="0"/>
              <a:t>www.livius.org/aa-ac/achaemenians/XV.html. Accessed 6 Oct. 2015. Web.</a:t>
            </a:r>
          </a:p>
          <a:p>
            <a:pPr marL="457200" indent="-457200">
              <a:buNone/>
            </a:pPr>
            <a:r>
              <a:rPr lang="en-US" sz="2400" dirty="0" smtClean="0"/>
              <a:t>Livius</a:t>
            </a:r>
            <a:r>
              <a:rPr lang="en-US" sz="2400" dirty="0"/>
              <a:t>. “Some Achaemenid Royal </a:t>
            </a:r>
            <a:r>
              <a:rPr lang="en-US" sz="2400" dirty="0" smtClean="0"/>
              <a:t>inscriptions (3).” </a:t>
            </a:r>
            <a:r>
              <a:rPr lang="en-US" sz="2400" dirty="0"/>
              <a:t>http://</a:t>
            </a:r>
            <a:r>
              <a:rPr lang="en-US" sz="2400" dirty="0" smtClean="0"/>
              <a:t>www.livius.org/aa-ac/achaemenians/inscriptions_3.html#A1Pb. Accessed 18 Oct. 2015. Web.</a:t>
            </a:r>
            <a:endParaRPr lang="en-US" sz="2400" dirty="0"/>
          </a:p>
        </p:txBody>
      </p:sp>
    </p:spTree>
    <p:extLst>
      <p:ext uri="{BB962C8B-B14F-4D97-AF65-F5344CB8AC3E}">
        <p14:creationId xmlns:p14="http://schemas.microsoft.com/office/powerpoint/2010/main" val="24570483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73770"/>
            <a:ext cx="10844212" cy="4741343"/>
          </a:xfrm>
        </p:spPr>
        <p:txBody>
          <a:bodyPr anchor="t">
            <a:normAutofit/>
          </a:bodyPr>
          <a:lstStyle/>
          <a:p>
            <a:pPr marL="457200" indent="-457200">
              <a:buNone/>
            </a:pPr>
            <a:r>
              <a:rPr lang="en-US" sz="2400" dirty="0"/>
              <a:t>Mark McGee. “Convince Me There’s A God–Archaeology 11.” 7 May 2014. http://www.christianapologeticsalliance.com/2014/05/07/convince-me-theres-a-god-archaeology-11/. Accessed 15 May 2014. Web</a:t>
            </a:r>
            <a:r>
              <a:rPr lang="en-US" sz="2400" dirty="0" smtClean="0"/>
              <a:t>.</a:t>
            </a:r>
          </a:p>
          <a:p>
            <a:pPr marL="457200" indent="-457200">
              <a:buNone/>
            </a:pPr>
            <a:r>
              <a:rPr lang="en-US" sz="2400" dirty="0" smtClean="0"/>
              <a:t>Michael </a:t>
            </a:r>
            <a:r>
              <a:rPr lang="en-US" sz="2400" dirty="0"/>
              <a:t>D.  Press. </a:t>
            </a:r>
            <a:r>
              <a:rPr lang="en-US" sz="2400" i="1" dirty="0"/>
              <a:t>Ashkelon 4: The Iron Age Figurines of Ashkelon and Philistia</a:t>
            </a:r>
            <a:r>
              <a:rPr lang="en-US" sz="2400" dirty="0"/>
              <a:t>. Winona Lake, Indiana: Eisenbrauns, 2012. https://static.squarespace.com/static/511ab908e4b0343281bc021c/t/52f15f3be4b06d419dd0b541/1391550267509/Ashkelon4.pdf. Accessed 27 Sept. 2014.  Web</a:t>
            </a:r>
            <a:r>
              <a:rPr lang="en-US" sz="2400" dirty="0" smtClean="0"/>
              <a:t>.</a:t>
            </a:r>
          </a:p>
          <a:p>
            <a:pPr marL="457200" indent="-457200">
              <a:buNone/>
            </a:pPr>
            <a:r>
              <a:rPr lang="en-US" sz="2400" dirty="0"/>
              <a:t>Nadine </a:t>
            </a:r>
            <a:r>
              <a:rPr lang="en-US" sz="2400" dirty="0" smtClean="0"/>
              <a:t>Moeller. “Tell Edfu.” 2010. Oriental Institute of the University of Chicago</a:t>
            </a:r>
            <a:r>
              <a:rPr lang="en-US" sz="2400" dirty="0"/>
              <a:t>. https://oi.uchicago.edu/sites/oi.uchicago.edu/files/uploads/shared/docs/09_10_Edfu.pdf. </a:t>
            </a:r>
            <a:r>
              <a:rPr lang="en-US" sz="2400" dirty="0" smtClean="0"/>
              <a:t>Accessed 10 Mar. 2015. Web.</a:t>
            </a:r>
            <a:endParaRPr lang="en-US" sz="2400" dirty="0"/>
          </a:p>
        </p:txBody>
      </p:sp>
    </p:spTree>
    <p:extLst>
      <p:ext uri="{BB962C8B-B14F-4D97-AF65-F5344CB8AC3E}">
        <p14:creationId xmlns:p14="http://schemas.microsoft.com/office/powerpoint/2010/main" val="4599677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43791"/>
            <a:ext cx="11506199" cy="5014210"/>
          </a:xfrm>
        </p:spPr>
        <p:txBody>
          <a:bodyPr anchor="t">
            <a:normAutofit/>
          </a:bodyPr>
          <a:lstStyle/>
          <a:p>
            <a:pPr marL="457200" indent="-457200">
              <a:buNone/>
            </a:pPr>
            <a:r>
              <a:rPr lang="en-US" sz="2400" dirty="0"/>
              <a:t>Patricia A. Baker. </a:t>
            </a:r>
            <a:r>
              <a:rPr lang="en-US" sz="2400" i="1" dirty="0"/>
              <a:t>The Archaeology of Medicine in the Greco-Roman World</a:t>
            </a:r>
            <a:r>
              <a:rPr lang="en-US" sz="2400" dirty="0"/>
              <a:t>. New York City: Cambridge University Press, 2013, </a:t>
            </a:r>
            <a:r>
              <a:rPr lang="en-US" sz="2400" dirty="0" smtClean="0"/>
              <a:t>pages 40, 77, </a:t>
            </a:r>
            <a:r>
              <a:rPr lang="en-US" sz="2400" dirty="0"/>
              <a:t>etc.</a:t>
            </a:r>
          </a:p>
          <a:p>
            <a:pPr marL="457200" indent="-457200">
              <a:buNone/>
            </a:pPr>
            <a:r>
              <a:rPr lang="en-US" sz="2400" dirty="0"/>
              <a:t>Robert Kriech </a:t>
            </a:r>
            <a:r>
              <a:rPr lang="en-US" sz="2400" dirty="0" smtClean="0"/>
              <a:t>Ritner. </a:t>
            </a:r>
            <a:r>
              <a:rPr lang="en-US" sz="2400" i="1" dirty="0" smtClean="0"/>
              <a:t>The Libyan Anarchy: Inscriptions from Egypt’s Third Intermediate Period</a:t>
            </a:r>
            <a:r>
              <a:rPr lang="en-US" sz="2400" dirty="0" smtClean="0"/>
              <a:t>. Society of Biblical Literature: , pages 411-413.</a:t>
            </a:r>
          </a:p>
          <a:p>
            <a:pPr marL="457200" indent="-457200">
              <a:buNone/>
            </a:pPr>
            <a:r>
              <a:rPr lang="en-US" sz="2400" dirty="0"/>
              <a:t>The Oriental Institute of the University of Chicago. “Persepolis and Ancient </a:t>
            </a:r>
            <a:r>
              <a:rPr lang="en-US" sz="2400" dirty="0" smtClean="0"/>
              <a:t>Iran: The </a:t>
            </a:r>
            <a:r>
              <a:rPr lang="en-US" sz="2400" dirty="0"/>
              <a:t>Royal Tombs and Other </a:t>
            </a:r>
            <a:r>
              <a:rPr lang="en-US" sz="2400" dirty="0" smtClean="0"/>
              <a:t>Monuments</a:t>
            </a:r>
            <a:r>
              <a:rPr lang="en-US" sz="2400" dirty="0"/>
              <a:t>.” https://</a:t>
            </a:r>
            <a:r>
              <a:rPr lang="en-US" sz="2400" dirty="0" smtClean="0"/>
              <a:t>oi.uchicago.edu/collections/photographic-archives/persepolis/royal-tombs-and-other-monuments. Accessed 5 Oct. 2015. Web.</a:t>
            </a:r>
            <a:endParaRPr lang="en-US" sz="2400" dirty="0"/>
          </a:p>
          <a:p>
            <a:pPr marL="457200" indent="-457200">
              <a:buNone/>
            </a:pPr>
            <a:r>
              <a:rPr lang="en-US" sz="2400" dirty="0" smtClean="0"/>
              <a:t>Thomas </a:t>
            </a:r>
            <a:r>
              <a:rPr lang="en-US" sz="2400" dirty="0"/>
              <a:t>E. Levy, Stefan </a:t>
            </a:r>
            <a:r>
              <a:rPr lang="en-US" sz="2400" dirty="0" smtClean="0"/>
              <a:t>Münger, and </a:t>
            </a:r>
            <a:r>
              <a:rPr lang="en-US" sz="2400" dirty="0"/>
              <a:t>Mohammad </a:t>
            </a:r>
            <a:r>
              <a:rPr lang="en-US" sz="2400" dirty="0" smtClean="0"/>
              <a:t>Najjar</a:t>
            </a:r>
            <a:r>
              <a:rPr lang="en-US" sz="2400" dirty="0"/>
              <a:t>. “A </a:t>
            </a:r>
            <a:r>
              <a:rPr lang="en-US" sz="2400" dirty="0" smtClean="0"/>
              <a:t>Newly Discovered Scarab </a:t>
            </a:r>
            <a:r>
              <a:rPr lang="en-US" sz="2400" dirty="0"/>
              <a:t>of </a:t>
            </a:r>
            <a:r>
              <a:rPr lang="en-US" sz="2400" dirty="0" err="1"/>
              <a:t>Sheshonq</a:t>
            </a:r>
            <a:r>
              <a:rPr lang="en-US" sz="2400" dirty="0"/>
              <a:t> I: </a:t>
            </a:r>
            <a:r>
              <a:rPr lang="en-US" sz="2400" dirty="0" smtClean="0"/>
              <a:t>Recent </a:t>
            </a:r>
            <a:r>
              <a:rPr lang="en-US" sz="2400" dirty="0"/>
              <a:t>Iron Age </a:t>
            </a:r>
            <a:r>
              <a:rPr lang="en-US" sz="2400" dirty="0" smtClean="0"/>
              <a:t>Explorations </a:t>
            </a:r>
            <a:r>
              <a:rPr lang="en-US" sz="2400" dirty="0"/>
              <a:t>in </a:t>
            </a:r>
            <a:r>
              <a:rPr lang="en-US" sz="2400" dirty="0" smtClean="0"/>
              <a:t>Southern </a:t>
            </a:r>
            <a:r>
              <a:rPr lang="en-US" sz="2400" dirty="0"/>
              <a:t>Jordan</a:t>
            </a:r>
            <a:r>
              <a:rPr lang="en-US" sz="2400" dirty="0" smtClean="0"/>
              <a:t>.” </a:t>
            </a:r>
            <a:r>
              <a:rPr lang="en-US" sz="2400" i="1" dirty="0" smtClean="0"/>
              <a:t>Antiquity: A </a:t>
            </a:r>
            <a:r>
              <a:rPr lang="en-US" sz="2400" i="1" dirty="0"/>
              <a:t>Review </a:t>
            </a:r>
            <a:r>
              <a:rPr lang="en-US" sz="2400" i="1" dirty="0" smtClean="0"/>
              <a:t>of World Archaeology</a:t>
            </a:r>
            <a:r>
              <a:rPr lang="en-US" sz="2400" dirty="0" smtClean="0"/>
              <a:t>. Chris Scarre, </a:t>
            </a:r>
            <a:r>
              <a:rPr lang="en-US" sz="2400" dirty="0"/>
              <a:t>ed. </a:t>
            </a:r>
            <a:r>
              <a:rPr lang="en-US" sz="2400" dirty="0" smtClean="0"/>
              <a:t>Durham University. United Kingdom: 2014</a:t>
            </a:r>
            <a:r>
              <a:rPr lang="en-US" sz="2400" dirty="0"/>
              <a:t>. http://journal.antiquity.ac.uk/projgall/levy341. </a:t>
            </a:r>
            <a:r>
              <a:rPr lang="en-US" sz="2400" dirty="0" smtClean="0"/>
              <a:t>Accessed 5 Oct. 2015. Web.</a:t>
            </a:r>
          </a:p>
        </p:txBody>
      </p:sp>
    </p:spTree>
    <p:extLst>
      <p:ext uri="{BB962C8B-B14F-4D97-AF65-F5344CB8AC3E}">
        <p14:creationId xmlns:p14="http://schemas.microsoft.com/office/powerpoint/2010/main" val="382776332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Bibliography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798821"/>
            <a:ext cx="10916586" cy="5059180"/>
          </a:xfrm>
        </p:spPr>
        <p:txBody>
          <a:bodyPr anchor="t">
            <a:normAutofit/>
          </a:bodyPr>
          <a:lstStyle/>
          <a:p>
            <a:pPr marL="457200" indent="-457200">
              <a:buNone/>
            </a:pPr>
            <a:r>
              <a:rPr lang="en-US" sz="2400" dirty="0" err="1" smtClean="0"/>
              <a:t>WeFalDwnButWeGetBkUp</a:t>
            </a:r>
            <a:r>
              <a:rPr lang="en-US" sz="2400" dirty="0"/>
              <a:t>. “Historical Accuracy of the Bible: Silencing the Skeptics with Archaeology!!!” 20 May 2014. https://www.youtube.com/watch?v=LdSExDE8EsU&amp;list=PLo1jFQbGemFed894wXdj7YvQEVz3PfPvk. Accessed 24 Feb. 2015. Web</a:t>
            </a:r>
            <a:r>
              <a:rPr lang="en-US" sz="2400" dirty="0" smtClean="0"/>
              <a:t>.</a:t>
            </a:r>
            <a:endParaRPr lang="en-US" sz="2400" dirty="0"/>
          </a:p>
          <a:p>
            <a:pPr marL="457200" indent="-457200">
              <a:buNone/>
            </a:pPr>
            <a:r>
              <a:rPr lang="en-US" sz="2400" dirty="0" smtClean="0"/>
              <a:t>Werner Keller. </a:t>
            </a:r>
            <a:r>
              <a:rPr lang="en-US" sz="2400" i="1" dirty="0" smtClean="0"/>
              <a:t>The Bible as History, 2</a:t>
            </a:r>
            <a:r>
              <a:rPr lang="en-US" sz="2400" i="1" baseline="30000" dirty="0" smtClean="0"/>
              <a:t>nd</a:t>
            </a:r>
            <a:r>
              <a:rPr lang="en-US" sz="2400" i="1" dirty="0" smtClean="0"/>
              <a:t> Revised ed</a:t>
            </a:r>
            <a:r>
              <a:rPr lang="en-US" sz="2400" dirty="0" smtClean="0"/>
              <a:t>. New York: William Morrow and Co., Inc., 1981, pages 82-83, 191-192.</a:t>
            </a:r>
          </a:p>
          <a:p>
            <a:pPr marL="457200" indent="-457200">
              <a:buNone/>
            </a:pPr>
            <a:r>
              <a:rPr lang="en-US" sz="2400" dirty="0" smtClean="0"/>
              <a:t>Wikipedia. “Mesha Stele.” 29 Sept. 2015. </a:t>
            </a:r>
            <a:r>
              <a:rPr lang="en-US" sz="2400" dirty="0"/>
              <a:t>https://</a:t>
            </a:r>
            <a:r>
              <a:rPr lang="en-US" sz="2400" dirty="0" smtClean="0"/>
              <a:t>en.wikipedia.org/wiki/Mesha_Stele. Accessed 5 Oct. 2015. Web.</a:t>
            </a:r>
          </a:p>
          <a:p>
            <a:pPr marL="457200" indent="-457200">
              <a:buNone/>
            </a:pPr>
            <a:r>
              <a:rPr lang="en-US" sz="2400" dirty="0" smtClean="0"/>
              <a:t>Wikipedia</a:t>
            </a:r>
            <a:r>
              <a:rPr lang="en-US" sz="2400" dirty="0"/>
              <a:t>. “Shoshenq I.” </a:t>
            </a:r>
            <a:r>
              <a:rPr lang="en-US" sz="2400" dirty="0" smtClean="0"/>
              <a:t>2 Oct. 2015. https</a:t>
            </a:r>
            <a:r>
              <a:rPr lang="en-US" sz="2400" dirty="0"/>
              <a:t>://</a:t>
            </a:r>
            <a:r>
              <a:rPr lang="en-US" sz="2400" dirty="0" smtClean="0"/>
              <a:t>en.wikipedia.org/wiki/Shoshenq_I. Accessed 5 Oct. 2015. Web.</a:t>
            </a:r>
          </a:p>
          <a:p>
            <a:pPr marL="457200" indent="-457200">
              <a:buNone/>
            </a:pPr>
            <a:endParaRPr lang="en-US" dirty="0"/>
          </a:p>
        </p:txBody>
      </p:sp>
    </p:spTree>
    <p:extLst>
      <p:ext uri="{BB962C8B-B14F-4D97-AF65-F5344CB8AC3E}">
        <p14:creationId xmlns:p14="http://schemas.microsoft.com/office/powerpoint/2010/main" val="29527029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Where Shall We Dig Next?</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296055"/>
          </a:xfrm>
        </p:spPr>
        <p:txBody>
          <a:bodyPr anchor="t">
            <a:normAutofit/>
          </a:bodyPr>
          <a:lstStyle/>
          <a:p>
            <a:pPr marL="457200" indent="-457200">
              <a:buNone/>
            </a:pPr>
            <a:r>
              <a:rPr lang="en-US" sz="3600" b="1" dirty="0" smtClean="0">
                <a:solidFill>
                  <a:srgbClr val="FFFF00"/>
                </a:solidFill>
                <a:effectLst>
                  <a:outerShdw blurRad="38100" dist="38100" dir="2700000" algn="tl">
                    <a:srgbClr val="000000">
                      <a:alpha val="43137"/>
                    </a:srgbClr>
                  </a:outerShdw>
                </a:effectLst>
              </a:rPr>
              <a:t>Horizontal Rung:</a:t>
            </a:r>
          </a:p>
          <a:p>
            <a:pPr marL="457200" indent="-457200">
              <a:buNone/>
            </a:pPr>
            <a:r>
              <a:rPr lang="en-US" sz="3200" b="1" dirty="0" smtClean="0">
                <a:effectLst>
                  <a:outerShdw blurRad="38100" dist="38100" dir="2700000" algn="tl">
                    <a:srgbClr val="000000">
                      <a:alpha val="43137"/>
                    </a:srgbClr>
                  </a:outerShdw>
                </a:effectLst>
              </a:rPr>
              <a:t>	Archaeology 2: Great Historical Finds</a:t>
            </a:r>
          </a:p>
          <a:p>
            <a:pPr marL="457200" indent="-457200">
              <a:buNone/>
            </a:pPr>
            <a:r>
              <a:rPr lang="en-US" sz="3600" b="1" dirty="0" smtClean="0">
                <a:solidFill>
                  <a:srgbClr val="FFFF00"/>
                </a:solidFill>
                <a:effectLst>
                  <a:outerShdw blurRad="38100" dist="38100" dir="2700000" algn="tl">
                    <a:srgbClr val="000000">
                      <a:alpha val="43137"/>
                    </a:srgbClr>
                  </a:outerShdw>
                </a:effectLst>
              </a:rPr>
              <a:t>Arches:</a:t>
            </a:r>
          </a:p>
          <a:p>
            <a:pPr marL="457200" indent="-457200">
              <a:buNone/>
            </a:pPr>
            <a:r>
              <a:rPr lang="en-US" sz="3200" b="1" dirty="0" smtClean="0">
                <a:effectLst>
                  <a:outerShdw blurRad="38100" dist="38100" dir="2700000" algn="tl">
                    <a:srgbClr val="000000">
                      <a:alpha val="43137"/>
                    </a:srgbClr>
                  </a:outerShdw>
                </a:effectLst>
              </a:rPr>
              <a:t>	Answering Bible Difficulties, Part 1</a:t>
            </a:r>
          </a:p>
          <a:p>
            <a:pPr marL="457200" indent="-457200">
              <a:buNone/>
            </a:pPr>
            <a:r>
              <a:rPr lang="en-US" sz="3200" b="1" dirty="0" smtClean="0">
                <a:effectLst>
                  <a:outerShdw blurRad="38100" dist="38100" dir="2700000" algn="tl">
                    <a:srgbClr val="000000">
                      <a:alpha val="43137"/>
                    </a:srgbClr>
                  </a:outerShdw>
                </a:effectLst>
              </a:rPr>
              <a:t>	Textual Criticism</a:t>
            </a:r>
          </a:p>
          <a:p>
            <a:pPr marL="457200" indent="-457200">
              <a:buNone/>
            </a:pPr>
            <a:endParaRPr lang="en-US" sz="3200" dirty="0" smtClean="0"/>
          </a:p>
          <a:p>
            <a:pPr marL="457200" indent="-457200">
              <a:buNone/>
            </a:pPr>
            <a:endParaRPr lang="en-US" sz="2400" dirty="0"/>
          </a:p>
          <a:p>
            <a:pPr marL="457200" indent="-457200">
              <a:buNone/>
            </a:pPr>
            <a:endParaRPr lang="en-US" sz="2400" dirty="0" smtClean="0"/>
          </a:p>
          <a:p>
            <a:pPr marL="457200" indent="-457200">
              <a:buNone/>
            </a:pPr>
            <a:endParaRPr lang="en-US" dirty="0"/>
          </a:p>
        </p:txBody>
      </p:sp>
    </p:spTree>
    <p:extLst>
      <p:ext uri="{BB962C8B-B14F-4D97-AF65-F5344CB8AC3E}">
        <p14:creationId xmlns:p14="http://schemas.microsoft.com/office/powerpoint/2010/main" val="853253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860205" cy="1456267"/>
          </a:xfrm>
        </p:spPr>
        <p:txBody>
          <a:bodyPr>
            <a:normAutofit/>
          </a:bodyPr>
          <a:lstStyle/>
          <a:p>
            <a:r>
              <a:rPr lang="en-US" sz="4000" b="1" cap="none" dirty="0" smtClean="0">
                <a:effectLst>
                  <a:outerShdw blurRad="38100" dist="38100" dir="2700000" algn="tl">
                    <a:srgbClr val="000000">
                      <a:alpha val="43137"/>
                    </a:srgbClr>
                  </a:outerShdw>
                </a:effectLst>
              </a:rPr>
              <a:t>Archaeological Terminology: Splicing and Dicing</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Locus: miniature zone for excavation</a:t>
            </a:r>
          </a:p>
          <a:p>
            <a:pPr lvl="1"/>
            <a:r>
              <a:rPr lang="en-US" sz="3200" dirty="0" smtClean="0">
                <a:effectLst>
                  <a:outerShdw blurRad="38100" dist="38100" dir="2700000" algn="tl">
                    <a:srgbClr val="000000">
                      <a:alpha val="43137"/>
                    </a:srgbClr>
                  </a:outerShdw>
                </a:effectLst>
              </a:rPr>
              <a:t>Specific, documentable surface area of investigation,</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typically in the shape of a square</a:t>
            </a:r>
          </a:p>
          <a:p>
            <a:pPr marL="0" indent="0">
              <a:buNone/>
            </a:pPr>
            <a:r>
              <a:rPr lang="en-US" sz="3600" b="1" dirty="0" smtClean="0">
                <a:solidFill>
                  <a:srgbClr val="FFFF00"/>
                </a:solidFill>
                <a:effectLst>
                  <a:outerShdw blurRad="38100" dist="38100" dir="2700000" algn="tl">
                    <a:srgbClr val="000000">
                      <a:alpha val="43137"/>
                    </a:srgbClr>
                  </a:outerShdw>
                </a:effectLst>
              </a:rPr>
              <a:t>Balk: stratum-indicator of excavation</a:t>
            </a:r>
            <a:endParaRPr lang="en-US" sz="3600" b="1" dirty="0">
              <a:solidFill>
                <a:srgbClr val="FFFF00"/>
              </a:solidFill>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V</a:t>
            </a:r>
            <a:r>
              <a:rPr lang="en-US" sz="3200" dirty="0" smtClean="0">
                <a:effectLst>
                  <a:outerShdw blurRad="38100" dist="38100" dir="2700000" algn="tl">
                    <a:srgbClr val="000000">
                      <a:alpha val="43137"/>
                    </a:srgbClr>
                  </a:outerShdw>
                </a:effectLst>
              </a:rPr>
              <a:t>ertical wall areas yet to be excavated</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(yet under a particular locus) </a:t>
            </a:r>
          </a:p>
        </p:txBody>
      </p:sp>
    </p:spTree>
    <p:extLst>
      <p:ext uri="{BB962C8B-B14F-4D97-AF65-F5344CB8AC3E}">
        <p14:creationId xmlns:p14="http://schemas.microsoft.com/office/powerpoint/2010/main" val="15018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On the Hill</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Tel</a:t>
            </a:r>
          </a:p>
          <a:p>
            <a:pPr lvl="1"/>
            <a:r>
              <a:rPr lang="en-US" sz="3200" dirty="0"/>
              <a:t>M</a:t>
            </a:r>
            <a:r>
              <a:rPr lang="en-US" sz="3200" dirty="0" smtClean="0"/>
              <a:t>an-made hill composed of layers of debris</a:t>
            </a:r>
          </a:p>
          <a:p>
            <a:pPr marL="0" indent="0">
              <a:buNone/>
            </a:pPr>
            <a:r>
              <a:rPr lang="en-US" sz="3600" b="1" dirty="0" smtClean="0">
                <a:solidFill>
                  <a:srgbClr val="FFFF00"/>
                </a:solidFill>
              </a:rPr>
              <a:t>Stratum</a:t>
            </a:r>
          </a:p>
          <a:p>
            <a:pPr lvl="1"/>
            <a:r>
              <a:rPr lang="en-US" sz="3200" dirty="0"/>
              <a:t>S</a:t>
            </a:r>
            <a:r>
              <a:rPr lang="en-US" sz="3200" dirty="0" smtClean="0"/>
              <a:t>ingle layer of debris, typically</a:t>
            </a:r>
            <a:br>
              <a:rPr lang="en-US" sz="3200" dirty="0" smtClean="0"/>
            </a:br>
            <a:r>
              <a:rPr lang="en-US" sz="3200" dirty="0" smtClean="0"/>
              <a:t>		indicating one city creation or destruction event</a:t>
            </a:r>
          </a:p>
        </p:txBody>
      </p:sp>
    </p:spTree>
    <p:extLst>
      <p:ext uri="{BB962C8B-B14F-4D97-AF65-F5344CB8AC3E}">
        <p14:creationId xmlns:p14="http://schemas.microsoft.com/office/powerpoint/2010/main" val="23953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On the Hill</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1185634"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Artifact</a:t>
            </a:r>
            <a:endParaRPr lang="en-US" sz="3600" b="1" dirty="0">
              <a:solidFill>
                <a:srgbClr val="FFFF00"/>
              </a:solidFill>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P</a:t>
            </a:r>
            <a:r>
              <a:rPr lang="en-US" sz="3200" dirty="0" smtClean="0">
                <a:effectLst>
                  <a:outerShdw blurRad="38100" dist="38100" dir="2700000" algn="tl">
                    <a:srgbClr val="000000">
                      <a:alpha val="43137"/>
                    </a:srgbClr>
                  </a:outerShdw>
                </a:effectLst>
              </a:rPr>
              <a:t>ortable item unearthed through excavation efforts</a:t>
            </a:r>
          </a:p>
          <a:p>
            <a:pPr lvl="1"/>
            <a:r>
              <a:rPr lang="en-US" sz="3200" dirty="0">
                <a:effectLst>
                  <a:outerShdw blurRad="38100" dist="38100" dir="2700000" algn="tl">
                    <a:srgbClr val="000000">
                      <a:alpha val="43137"/>
                    </a:srgbClr>
                  </a:outerShdw>
                </a:effectLst>
              </a:rPr>
              <a:t>W</a:t>
            </a:r>
            <a:r>
              <a:rPr lang="en-US" sz="3200" dirty="0" smtClean="0">
                <a:effectLst>
                  <a:outerShdw blurRad="38100" dist="38100" dir="2700000" algn="tl">
                    <a:srgbClr val="000000">
                      <a:alpha val="43137"/>
                    </a:srgbClr>
                  </a:outerShdw>
                </a:effectLst>
              </a:rPr>
              <a:t>eapons, pottery, inscriptions, grinding stones, jewelry,</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coins, portable artwork, mortar, tools, etc.</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80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On the Hill</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1079480" cy="505121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Feature</a:t>
            </a:r>
          </a:p>
          <a:p>
            <a:pPr lvl="1"/>
            <a:r>
              <a:rPr lang="en-US" sz="3200" dirty="0"/>
              <a:t>N</a:t>
            </a:r>
            <a:r>
              <a:rPr lang="en-US" sz="3200" dirty="0" smtClean="0"/>
              <a:t>on-portable man-made structure</a:t>
            </a:r>
          </a:p>
          <a:p>
            <a:pPr lvl="1"/>
            <a:r>
              <a:rPr lang="en-US" sz="3200" dirty="0"/>
              <a:t>K</a:t>
            </a:r>
            <a:r>
              <a:rPr lang="en-US" sz="3200" dirty="0" smtClean="0"/>
              <a:t>ilns, fireplaces, walls, gates, foundations, altars,</a:t>
            </a:r>
            <a:br>
              <a:rPr lang="en-US" sz="3200" dirty="0" smtClean="0"/>
            </a:br>
            <a:r>
              <a:rPr lang="en-US" sz="3200" dirty="0" smtClean="0"/>
              <a:t>		public baths, amphitheaters, colonnades, etc. </a:t>
            </a:r>
          </a:p>
          <a:p>
            <a:pPr marL="0" indent="0">
              <a:buNone/>
            </a:pPr>
            <a:r>
              <a:rPr lang="en-US" sz="3600" b="1" dirty="0" smtClean="0">
                <a:solidFill>
                  <a:srgbClr val="FFFF00"/>
                </a:solidFill>
                <a:effectLst>
                  <a:outerShdw blurRad="38100" dist="38100" dir="2700000" algn="tl">
                    <a:srgbClr val="000000">
                      <a:alpha val="43137"/>
                    </a:srgbClr>
                  </a:outerShdw>
                </a:effectLst>
              </a:rPr>
              <a:t>Ecofact</a:t>
            </a:r>
          </a:p>
          <a:p>
            <a:pPr lvl="1"/>
            <a:r>
              <a:rPr lang="en-US" sz="3200" dirty="0"/>
              <a:t>I</a:t>
            </a:r>
            <a:r>
              <a:rPr lang="en-US" sz="3200" dirty="0" smtClean="0"/>
              <a:t>tem used by an ancient community yet</a:t>
            </a:r>
            <a:br>
              <a:rPr lang="en-US" sz="3200" dirty="0" smtClean="0"/>
            </a:br>
            <a:r>
              <a:rPr lang="en-US" sz="3200" dirty="0" smtClean="0"/>
              <a:t>		originating primarily or totally without man’s design</a:t>
            </a:r>
            <a:endParaRPr lang="en-US" sz="3600" dirty="0"/>
          </a:p>
          <a:p>
            <a:pPr lvl="1"/>
            <a:r>
              <a:rPr lang="en-US" sz="3200" dirty="0"/>
              <a:t>B</a:t>
            </a:r>
            <a:r>
              <a:rPr lang="en-US" sz="3200" dirty="0" smtClean="0"/>
              <a:t>ones, seeds, spare lumber, and other resources</a:t>
            </a:r>
          </a:p>
        </p:txBody>
      </p:sp>
    </p:spTree>
    <p:extLst>
      <p:ext uri="{BB962C8B-B14F-4D97-AF65-F5344CB8AC3E}">
        <p14:creationId xmlns:p14="http://schemas.microsoft.com/office/powerpoint/2010/main" val="20592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Under Construction</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Mud brick</a:t>
            </a:r>
          </a:p>
          <a:p>
            <a:pPr lvl="1"/>
            <a:r>
              <a:rPr lang="en-US" sz="3200" dirty="0" smtClean="0"/>
              <a:t>Sun-dried soil slab that had</a:t>
            </a:r>
            <a:br>
              <a:rPr lang="en-US" sz="3200" dirty="0" smtClean="0"/>
            </a:br>
            <a:r>
              <a:rPr lang="en-US" sz="3200" dirty="0" smtClean="0"/>
              <a:t>		been poured into a mold</a:t>
            </a:r>
          </a:p>
          <a:p>
            <a:pPr marL="0" indent="0">
              <a:buNone/>
            </a:pPr>
            <a:r>
              <a:rPr lang="en-US" sz="3600" b="1" dirty="0" smtClean="0">
                <a:solidFill>
                  <a:srgbClr val="FFFF00"/>
                </a:solidFill>
                <a:effectLst>
                  <a:outerShdw blurRad="38100" dist="38100" dir="2700000" algn="tl">
                    <a:srgbClr val="000000">
                      <a:alpha val="43137"/>
                    </a:srgbClr>
                  </a:outerShdw>
                </a:effectLst>
              </a:rPr>
              <a:t>Ossuary</a:t>
            </a:r>
          </a:p>
          <a:p>
            <a:pPr lvl="1"/>
            <a:r>
              <a:rPr lang="en-US" sz="3200" dirty="0"/>
              <a:t>S</a:t>
            </a:r>
            <a:r>
              <a:rPr lang="en-US" sz="3200" dirty="0" smtClean="0"/>
              <a:t>mall stone box containing the bones</a:t>
            </a:r>
            <a:br>
              <a:rPr lang="en-US" sz="3200" dirty="0" smtClean="0"/>
            </a:br>
            <a:r>
              <a:rPr lang="en-US" sz="3200" dirty="0" smtClean="0"/>
              <a:t>		and name inscriptions of a dead human</a:t>
            </a:r>
          </a:p>
        </p:txBody>
      </p:sp>
    </p:spTree>
    <p:extLst>
      <p:ext uri="{BB962C8B-B14F-4D97-AF65-F5344CB8AC3E}">
        <p14:creationId xmlns:p14="http://schemas.microsoft.com/office/powerpoint/2010/main" val="2976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Under Construction</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Glacis</a:t>
            </a:r>
            <a:endParaRPr lang="en-US" sz="3600" b="1" dirty="0">
              <a:solidFill>
                <a:srgbClr val="FFFF00"/>
              </a:solidFill>
              <a:effectLst>
                <a:outerShdw blurRad="38100" dist="38100" dir="2700000" algn="tl">
                  <a:srgbClr val="000000">
                    <a:alpha val="43137"/>
                  </a:srgbClr>
                </a:outerShdw>
              </a:effectLst>
            </a:endParaRPr>
          </a:p>
          <a:p>
            <a:pPr lvl="1"/>
            <a:r>
              <a:rPr lang="en-US" sz="3200" dirty="0"/>
              <a:t>M</a:t>
            </a:r>
            <a:r>
              <a:rPr lang="en-US" sz="3200" dirty="0" smtClean="0"/>
              <a:t>an-made sloping fortified mound </a:t>
            </a:r>
            <a:br>
              <a:rPr lang="en-US" sz="3200" dirty="0" smtClean="0"/>
            </a:br>
            <a:r>
              <a:rPr lang="en-US" sz="3200" dirty="0" smtClean="0"/>
              <a:t>		reaching to the base of a defensive wall</a:t>
            </a:r>
          </a:p>
          <a:p>
            <a:pPr lvl="1"/>
            <a:r>
              <a:rPr lang="en-US" sz="3200" dirty="0"/>
              <a:t>U</a:t>
            </a:r>
            <a:r>
              <a:rPr lang="en-US" sz="3200" dirty="0" smtClean="0"/>
              <a:t>sed for defending the city from invasion </a:t>
            </a:r>
          </a:p>
        </p:txBody>
      </p:sp>
    </p:spTree>
    <p:extLst>
      <p:ext uri="{BB962C8B-B14F-4D97-AF65-F5344CB8AC3E}">
        <p14:creationId xmlns:p14="http://schemas.microsoft.com/office/powerpoint/2010/main" val="425979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Intriguing Items</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Ostracon</a:t>
            </a:r>
          </a:p>
          <a:p>
            <a:pPr lvl="1"/>
            <a:r>
              <a:rPr lang="en-US" sz="3200" dirty="0">
                <a:effectLst>
                  <a:outerShdw blurRad="38100" dist="38100" dir="2700000" algn="tl">
                    <a:srgbClr val="000000">
                      <a:alpha val="43137"/>
                    </a:srgbClr>
                  </a:outerShdw>
                </a:effectLst>
              </a:rPr>
              <a:t>P</a:t>
            </a:r>
            <a:r>
              <a:rPr lang="en-US" sz="3200" dirty="0" smtClean="0">
                <a:effectLst>
                  <a:outerShdw blurRad="38100" dist="38100" dir="2700000" algn="tl">
                    <a:srgbClr val="000000">
                      <a:alpha val="43137"/>
                    </a:srgbClr>
                  </a:outerShdw>
                </a:effectLst>
              </a:rPr>
              <a:t>iece of hard surface (e.g., pottery) that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has writing on its surface </a:t>
            </a:r>
          </a:p>
          <a:p>
            <a:pPr marL="0" indent="0">
              <a:buNone/>
            </a:pPr>
            <a:r>
              <a:rPr lang="en-US" sz="3600" b="1" dirty="0" smtClean="0">
                <a:solidFill>
                  <a:srgbClr val="FFFF00"/>
                </a:solidFill>
                <a:effectLst>
                  <a:outerShdw blurRad="38100" dist="38100" dir="2700000" algn="tl">
                    <a:srgbClr val="000000">
                      <a:alpha val="43137"/>
                    </a:srgbClr>
                  </a:outerShdw>
                </a:effectLst>
              </a:rPr>
              <a:t>Potsherd: shard of pottery</a:t>
            </a:r>
          </a:p>
          <a:p>
            <a:pPr lvl="1"/>
            <a:r>
              <a:rPr lang="en-US" sz="3200" dirty="0">
                <a:effectLst>
                  <a:outerShdw blurRad="38100" dist="38100" dir="2700000" algn="tl">
                    <a:srgbClr val="000000">
                      <a:alpha val="43137"/>
                    </a:srgbClr>
                  </a:outerShdw>
                </a:effectLst>
              </a:rPr>
              <a:t>B</a:t>
            </a:r>
            <a:r>
              <a:rPr lang="en-US" sz="3200" dirty="0" smtClean="0">
                <a:effectLst>
                  <a:outerShdw blurRad="38100" dist="38100" dir="2700000" algn="tl">
                    <a:srgbClr val="000000">
                      <a:alpha val="43137"/>
                    </a:srgbClr>
                  </a:outerShdw>
                </a:effectLst>
              </a:rPr>
              <a:t>roken piece of pottery</a:t>
            </a:r>
          </a:p>
        </p:txBody>
      </p:sp>
    </p:spTree>
    <p:extLst>
      <p:ext uri="{BB962C8B-B14F-4D97-AF65-F5344CB8AC3E}">
        <p14:creationId xmlns:p14="http://schemas.microsoft.com/office/powerpoint/2010/main" val="12342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Intriguing Items</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Stela</a:t>
            </a:r>
            <a:endParaRPr lang="en-US" sz="3600" b="1" dirty="0">
              <a:solidFill>
                <a:srgbClr val="FFFF00"/>
              </a:solidFill>
              <a:effectLst>
                <a:outerShdw blurRad="38100" dist="38100" dir="2700000" algn="tl">
                  <a:srgbClr val="000000">
                    <a:alpha val="43137"/>
                  </a:srgbClr>
                </a:outerShdw>
              </a:effectLst>
            </a:endParaRPr>
          </a:p>
          <a:p>
            <a:pPr lvl="1"/>
            <a:r>
              <a:rPr lang="en-US" sz="3200" dirty="0"/>
              <a:t>S</a:t>
            </a:r>
            <a:r>
              <a:rPr lang="en-US" sz="3200" dirty="0" smtClean="0"/>
              <a:t>tone monuments including</a:t>
            </a:r>
            <a:br>
              <a:rPr lang="en-US" sz="3200" dirty="0" smtClean="0"/>
            </a:br>
            <a:r>
              <a:rPr lang="en-US" sz="3200" dirty="0" smtClean="0"/>
              <a:t>	inscriptions and dedications</a:t>
            </a:r>
            <a:endParaRPr lang="en-US" sz="3200" dirty="0"/>
          </a:p>
          <a:p>
            <a:pPr marL="0" indent="0">
              <a:buNone/>
            </a:pPr>
            <a:r>
              <a:rPr lang="en-US" sz="3600" b="1" dirty="0" smtClean="0">
                <a:solidFill>
                  <a:srgbClr val="FFFF00"/>
                </a:solidFill>
                <a:effectLst>
                  <a:outerShdw blurRad="38100" dist="38100" dir="2700000" algn="tl">
                    <a:srgbClr val="000000">
                      <a:alpha val="43137"/>
                    </a:srgbClr>
                  </a:outerShdw>
                </a:effectLst>
              </a:rPr>
              <a:t>Codex</a:t>
            </a:r>
            <a:endParaRPr lang="en-US" sz="3200" b="1" dirty="0" smtClean="0">
              <a:solidFill>
                <a:srgbClr val="FFFF00"/>
              </a:solidFill>
              <a:effectLst>
                <a:outerShdw blurRad="38100" dist="38100" dir="2700000" algn="tl">
                  <a:srgbClr val="000000">
                    <a:alpha val="43137"/>
                  </a:srgbClr>
                </a:outerShdw>
              </a:effectLst>
            </a:endParaRPr>
          </a:p>
          <a:p>
            <a:pPr lvl="1"/>
            <a:r>
              <a:rPr lang="en-US" sz="3200" dirty="0"/>
              <a:t>C</a:t>
            </a:r>
            <a:r>
              <a:rPr lang="en-US" sz="3200" dirty="0" smtClean="0"/>
              <a:t>ollection of manuscripts bound into book form</a:t>
            </a:r>
          </a:p>
          <a:p>
            <a:pPr lvl="1"/>
            <a:r>
              <a:rPr lang="en-US" sz="3200" dirty="0" smtClean="0"/>
              <a:t>More popular in 3</a:t>
            </a:r>
            <a:r>
              <a:rPr lang="en-US" sz="3200" baseline="30000" dirty="0" smtClean="0"/>
              <a:t>rd</a:t>
            </a:r>
            <a:r>
              <a:rPr lang="en-US" sz="3200" dirty="0" smtClean="0"/>
              <a:t> century C.E. and later</a:t>
            </a:r>
            <a:endParaRPr lang="en-US" sz="3200" dirty="0"/>
          </a:p>
        </p:txBody>
      </p:sp>
    </p:spTree>
    <p:extLst>
      <p:ext uri="{BB962C8B-B14F-4D97-AF65-F5344CB8AC3E}">
        <p14:creationId xmlns:p14="http://schemas.microsoft.com/office/powerpoint/2010/main" val="284734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0520"/>
            <a:ext cx="6164653" cy="1478280"/>
          </a:xfrm>
        </p:spPr>
        <p:txBody>
          <a:bodyPr anchor="t">
            <a:normAutofit/>
          </a:bodyPr>
          <a:lstStyle/>
          <a:p>
            <a:pPr algn="ctr"/>
            <a:r>
              <a:rPr lang="en-US" sz="4400" b="1" dirty="0">
                <a:effectLst>
                  <a:outerShdw blurRad="38100" dist="38100" dir="2700000" algn="tl">
                    <a:srgbClr val="000000">
                      <a:alpha val="43137"/>
                    </a:srgbClr>
                  </a:outerShdw>
                </a:effectLst>
              </a:rPr>
              <a:t>DLIC # </a:t>
            </a:r>
            <a:r>
              <a:rPr lang="en-US" sz="4400" b="1" dirty="0" smtClean="0">
                <a:effectLst>
                  <a:outerShdw blurRad="38100" dist="38100" dir="2700000" algn="tl">
                    <a:srgbClr val="000000">
                      <a:alpha val="43137"/>
                    </a:srgbClr>
                  </a:outerShdw>
                </a:effectLst>
              </a:rPr>
              <a:t>M11020</a:t>
            </a:r>
            <a:br>
              <a:rPr lang="en-US" sz="4400" b="1" dirty="0" smtClean="0">
                <a:effectLst>
                  <a:outerShdw blurRad="38100" dist="38100" dir="2700000" algn="tl">
                    <a:srgbClr val="000000">
                      <a:alpha val="43137"/>
                    </a:srgbClr>
                  </a:outerShdw>
                </a:effectLst>
              </a:rPr>
            </a:br>
            <a:r>
              <a:rPr lang="en-US" sz="4400" b="1" cap="none" dirty="0">
                <a:effectLst>
                  <a:outerShdw blurRad="38100" dist="38100" dir="2700000" algn="tl">
                    <a:srgbClr val="000000">
                      <a:alpha val="43137"/>
                    </a:srgbClr>
                  </a:outerShdw>
                </a:effectLst>
              </a:rPr>
              <a:t>Cartonnage Mummy </a:t>
            </a:r>
            <a:r>
              <a:rPr lang="en-US" sz="4400" b="1" cap="none" dirty="0" smtClean="0">
                <a:effectLst>
                  <a:outerShdw blurRad="38100" dist="38100" dir="2700000" algn="tl">
                    <a:srgbClr val="000000">
                      <a:alpha val="43137"/>
                    </a:srgbClr>
                  </a:outerShdw>
                </a:effectLst>
              </a:rPr>
              <a:t>Mask</a:t>
            </a:r>
            <a:endParaRPr lang="en-US" sz="4400" b="1" cap="none" dirty="0">
              <a:effectLst>
                <a:outerShdw blurRad="38100" dist="38100" dir="2700000" algn="tl">
                  <a:srgbClr val="000000">
                    <a:alpha val="43137"/>
                  </a:srgbClr>
                </a:outerShdw>
              </a:effectLst>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4917" r="4917"/>
          <a:stretch>
            <a:fillRect/>
          </a:stretch>
        </p:blipFill>
        <p:spPr>
          <a:xfrm>
            <a:off x="7536252" y="922020"/>
            <a:ext cx="3685627" cy="5135880"/>
          </a:xfrm>
          <a:prstGeom prst="rect">
            <a:avLst/>
          </a:prstGeom>
          <a:ln>
            <a:noFill/>
          </a:ln>
          <a:effectLst>
            <a:softEdge rad="112500"/>
          </a:effectLst>
        </p:spPr>
      </p:pic>
      <p:sp>
        <p:nvSpPr>
          <p:cNvPr id="4" name="Text Placeholder 3"/>
          <p:cNvSpPr>
            <a:spLocks noGrp="1"/>
          </p:cNvSpPr>
          <p:nvPr>
            <p:ph type="body" sz="half" idx="2"/>
          </p:nvPr>
        </p:nvSpPr>
        <p:spPr>
          <a:xfrm>
            <a:off x="685800" y="1828799"/>
            <a:ext cx="6692462" cy="4886325"/>
          </a:xfrm>
        </p:spPr>
        <p:txBody>
          <a:bodyPr>
            <a:noAutofit/>
          </a:bodyPr>
          <a:lstStyle/>
          <a:p>
            <a:pPr marL="365760" indent="-457200"/>
            <a:r>
              <a:rPr lang="en-US" sz="3600" b="1" dirty="0" smtClean="0">
                <a:solidFill>
                  <a:srgbClr val="99FF99"/>
                </a:solidFill>
                <a:effectLst>
                  <a:outerShdw blurRad="38100" dist="38100" dir="2700000" algn="tl">
                    <a:srgbClr val="000000">
                      <a:alpha val="43137"/>
                    </a:srgbClr>
                  </a:outerShdw>
                </a:effectLst>
              </a:rPr>
              <a:t>Top </a:t>
            </a:r>
            <a:r>
              <a:rPr lang="en-US" sz="3600" b="1" dirty="0">
                <a:solidFill>
                  <a:srgbClr val="99FF99"/>
                </a:solidFill>
                <a:effectLst>
                  <a:outerShdw blurRad="38100" dist="38100" dir="2700000" algn="tl">
                    <a:srgbClr val="000000">
                      <a:alpha val="43137"/>
                    </a:srgbClr>
                  </a:outerShdw>
                </a:effectLst>
              </a:rPr>
              <a:t>of the </a:t>
            </a:r>
            <a:r>
              <a:rPr lang="en-US" sz="3600" b="1" dirty="0" smtClean="0">
                <a:solidFill>
                  <a:srgbClr val="99FF99"/>
                </a:solidFill>
                <a:effectLst>
                  <a:outerShdw blurRad="38100" dist="38100" dir="2700000" algn="tl">
                    <a:srgbClr val="000000">
                      <a:alpha val="43137"/>
                    </a:srgbClr>
                  </a:outerShdw>
                </a:effectLst>
              </a:rPr>
              <a:t>head: </a:t>
            </a:r>
            <a:r>
              <a:rPr lang="en-US" sz="3600" b="1" dirty="0" smtClean="0">
                <a:effectLst>
                  <a:outerShdw blurRad="38100" dist="38100" dir="2700000" algn="tl">
                    <a:srgbClr val="000000">
                      <a:alpha val="43137"/>
                    </a:srgbClr>
                  </a:outerShdw>
                </a:effectLst>
              </a:rPr>
              <a:t>winged vulture </a:t>
            </a:r>
            <a:r>
              <a:rPr lang="en-US" sz="3600" b="1" dirty="0">
                <a:effectLst>
                  <a:outerShdw blurRad="38100" dist="38100" dir="2700000" algn="tl">
                    <a:srgbClr val="000000">
                      <a:alpha val="43137"/>
                    </a:srgbClr>
                  </a:outerShdw>
                </a:effectLst>
              </a:rPr>
              <a:t>above a </a:t>
            </a:r>
            <a:r>
              <a:rPr lang="en-US" sz="3600" b="1" dirty="0" smtClean="0">
                <a:effectLst>
                  <a:outerShdw blurRad="38100" dist="38100" dir="2700000" algn="tl">
                    <a:srgbClr val="000000">
                      <a:alpha val="43137"/>
                    </a:srgbClr>
                  </a:outerShdw>
                </a:effectLst>
              </a:rPr>
              <a:t>tiny gilded </a:t>
            </a:r>
            <a:r>
              <a:rPr lang="en-US" sz="3600" b="1" dirty="0">
                <a:effectLst>
                  <a:outerShdw blurRad="38100" dist="38100" dir="2700000" algn="tl">
                    <a:srgbClr val="000000">
                      <a:alpha val="43137"/>
                    </a:srgbClr>
                  </a:outerShdw>
                </a:effectLst>
              </a:rPr>
              <a:t>human </a:t>
            </a:r>
            <a:r>
              <a:rPr lang="en-US" sz="3600" b="1" dirty="0" smtClean="0">
                <a:effectLst>
                  <a:outerShdw blurRad="38100" dist="38100" dir="2700000" algn="tl">
                    <a:srgbClr val="000000">
                      <a:alpha val="43137"/>
                    </a:srgbClr>
                  </a:outerShdw>
                </a:effectLst>
              </a:rPr>
              <a:t>face</a:t>
            </a:r>
          </a:p>
          <a:p>
            <a:pPr marL="365760" indent="-457200"/>
            <a:r>
              <a:rPr lang="en-US" sz="3600" b="1" dirty="0" smtClean="0">
                <a:solidFill>
                  <a:srgbClr val="99FF99"/>
                </a:solidFill>
                <a:effectLst>
                  <a:outerShdw blurRad="38100" dist="38100" dir="2700000" algn="tl">
                    <a:srgbClr val="000000">
                      <a:alpha val="43137"/>
                    </a:srgbClr>
                  </a:outerShdw>
                </a:effectLst>
              </a:rPr>
              <a:t>Breast: </a:t>
            </a:r>
            <a:r>
              <a:rPr lang="en-US" sz="3600" b="1" dirty="0" smtClean="0">
                <a:effectLst>
                  <a:outerShdw blurRad="38100" dist="38100" dir="2700000" algn="tl">
                    <a:srgbClr val="000000">
                      <a:alpha val="43137"/>
                    </a:srgbClr>
                  </a:outerShdw>
                </a:effectLst>
              </a:rPr>
              <a:t>outstretched scarab wings</a:t>
            </a:r>
          </a:p>
          <a:p>
            <a:pPr marL="365760" indent="-457200"/>
            <a:r>
              <a:rPr lang="en-US" sz="3600" b="1" dirty="0" smtClean="0">
                <a:solidFill>
                  <a:srgbClr val="99FF99"/>
                </a:solidFill>
                <a:effectLst>
                  <a:outerShdw blurRad="38100" dist="38100" dir="2700000" algn="tl">
                    <a:srgbClr val="000000">
                      <a:alpha val="43137"/>
                    </a:srgbClr>
                  </a:outerShdw>
                </a:effectLst>
              </a:rPr>
              <a:t>Headdress: </a:t>
            </a:r>
            <a:r>
              <a:rPr lang="en-US" sz="3600" b="1" dirty="0" smtClean="0">
                <a:effectLst>
                  <a:outerShdw blurRad="38100" dist="38100" dir="2700000" algn="tl">
                    <a:srgbClr val="000000">
                      <a:alpha val="43137"/>
                    </a:srgbClr>
                  </a:outerShdw>
                </a:effectLst>
              </a:rPr>
              <a:t>red, </a:t>
            </a:r>
            <a:r>
              <a:rPr lang="en-US" sz="3600" b="1" dirty="0">
                <a:effectLst>
                  <a:outerShdw blurRad="38100" dist="38100" dir="2700000" algn="tl">
                    <a:srgbClr val="000000">
                      <a:alpha val="43137"/>
                    </a:srgbClr>
                  </a:outerShdw>
                </a:effectLst>
              </a:rPr>
              <a:t>green, </a:t>
            </a:r>
            <a:r>
              <a:rPr lang="en-US" sz="3600" b="1" dirty="0" smtClean="0">
                <a:effectLst>
                  <a:outerShdw blurRad="38100" dist="38100" dir="2700000" algn="tl">
                    <a:srgbClr val="000000">
                      <a:alpha val="43137"/>
                    </a:srgbClr>
                  </a:outerShdw>
                </a:effectLst>
              </a:rPr>
              <a:t>yellow, </a:t>
            </a:r>
            <a:r>
              <a:rPr lang="en-US" sz="3600" b="1" dirty="0">
                <a:effectLst>
                  <a:outerShdw blurRad="38100" dist="38100" dir="2700000" algn="tl">
                    <a:srgbClr val="000000">
                      <a:alpha val="43137"/>
                    </a:srgbClr>
                  </a:outerShdw>
                </a:effectLst>
              </a:rPr>
              <a:t>and </a:t>
            </a:r>
            <a:r>
              <a:rPr lang="en-US" sz="3600" b="1" dirty="0" smtClean="0">
                <a:effectLst>
                  <a:outerShdw blurRad="38100" dist="38100" dir="2700000" algn="tl">
                    <a:srgbClr val="000000">
                      <a:alpha val="43137"/>
                    </a:srgbClr>
                  </a:outerShdw>
                </a:effectLst>
              </a:rPr>
              <a:t>black paint</a:t>
            </a:r>
          </a:p>
          <a:p>
            <a:pPr marL="365760" indent="-457200"/>
            <a:r>
              <a:rPr lang="en-US" sz="3600" b="1" dirty="0" smtClean="0">
                <a:solidFill>
                  <a:srgbClr val="99FF99"/>
                </a:solidFill>
                <a:effectLst>
                  <a:outerShdw blurRad="38100" dist="38100" dir="2700000" algn="tl">
                    <a:srgbClr val="000000">
                      <a:alpha val="43137"/>
                    </a:srgbClr>
                  </a:outerShdw>
                </a:effectLst>
              </a:rPr>
              <a:t>Inside </a:t>
            </a:r>
            <a:r>
              <a:rPr lang="en-US" sz="3600" b="1" dirty="0">
                <a:solidFill>
                  <a:srgbClr val="99FF99"/>
                </a:solidFill>
                <a:effectLst>
                  <a:outerShdw blurRad="38100" dist="38100" dir="2700000" algn="tl">
                    <a:srgbClr val="000000">
                      <a:alpha val="43137"/>
                    </a:srgbClr>
                  </a:outerShdw>
                </a:effectLst>
              </a:rPr>
              <a:t>the </a:t>
            </a:r>
            <a:r>
              <a:rPr lang="en-US" sz="3600" b="1" dirty="0" smtClean="0">
                <a:solidFill>
                  <a:srgbClr val="99FF99"/>
                </a:solidFill>
                <a:effectLst>
                  <a:outerShdw blurRad="38100" dist="38100" dir="2700000" algn="tl">
                    <a:srgbClr val="000000">
                      <a:alpha val="43137"/>
                    </a:srgbClr>
                  </a:outerShdw>
                </a:effectLst>
              </a:rPr>
              <a:t>mask: </a:t>
            </a:r>
            <a:r>
              <a:rPr lang="en-US" sz="3600" b="1" dirty="0">
                <a:effectLst>
                  <a:outerShdw blurRad="38100" dist="38100" dir="2700000" algn="tl">
                    <a:srgbClr val="000000">
                      <a:alpha val="43137"/>
                    </a:srgbClr>
                  </a:outerShdw>
                </a:effectLst>
              </a:rPr>
              <a:t>painted figures of </a:t>
            </a:r>
            <a:r>
              <a:rPr lang="en-US" sz="3600" b="1" dirty="0" smtClean="0">
                <a:effectLst>
                  <a:outerShdw blurRad="38100" dist="38100" dir="2700000" algn="tl">
                    <a:srgbClr val="000000">
                      <a:alpha val="43137"/>
                    </a:srgbClr>
                  </a:outerShdw>
                </a:effectLst>
              </a:rPr>
              <a:t>gods </a:t>
            </a:r>
            <a:r>
              <a:rPr lang="en-US" sz="3600" b="1" dirty="0" err="1" smtClean="0">
                <a:effectLst>
                  <a:outerShdw blurRad="38100" dist="38100" dir="2700000" algn="tl">
                    <a:srgbClr val="000000">
                      <a:alpha val="43137"/>
                    </a:srgbClr>
                  </a:outerShdw>
                </a:effectLst>
              </a:rPr>
              <a:t>Nephthys</a:t>
            </a:r>
            <a:r>
              <a:rPr lang="en-US" sz="3600" b="1" dirty="0" smtClean="0">
                <a:effectLst>
                  <a:outerShdw blurRad="38100" dist="38100" dir="2700000" algn="tl">
                    <a:srgbClr val="000000">
                      <a:alpha val="43137"/>
                    </a:srgbClr>
                  </a:outerShdw>
                </a:effectLst>
              </a:rPr>
              <a:t> and Isis</a:t>
            </a:r>
          </a:p>
        </p:txBody>
      </p:sp>
    </p:spTree>
    <p:extLst>
      <p:ext uri="{BB962C8B-B14F-4D97-AF65-F5344CB8AC3E}">
        <p14:creationId xmlns:p14="http://schemas.microsoft.com/office/powerpoint/2010/main" val="41716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Intriguing Items</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Manuscript: manual script</a:t>
            </a:r>
          </a:p>
          <a:p>
            <a:pPr lvl="1"/>
            <a:r>
              <a:rPr lang="en-US" sz="3200" dirty="0" smtClean="0">
                <a:effectLst>
                  <a:outerShdw blurRad="38100" dist="38100" dir="2700000" algn="tl">
                    <a:srgbClr val="000000">
                      <a:alpha val="43137"/>
                    </a:srgbClr>
                  </a:outerShdw>
                </a:effectLst>
              </a:rPr>
              <a:t>Handwritten text on papyrus, vellum,</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paper, etc.  </a:t>
            </a:r>
          </a:p>
          <a:p>
            <a:pPr marL="0" indent="0">
              <a:buNone/>
            </a:pPr>
            <a:r>
              <a:rPr lang="en-US" sz="3600" b="1" dirty="0" smtClean="0">
                <a:solidFill>
                  <a:srgbClr val="FFFF00"/>
                </a:solidFill>
                <a:effectLst>
                  <a:outerShdw blurRad="38100" dist="38100" dir="2700000" algn="tl">
                    <a:srgbClr val="000000">
                      <a:alpha val="43137"/>
                    </a:srgbClr>
                  </a:outerShdw>
                </a:effectLst>
              </a:rPr>
              <a:t>Vellum: animal skin (e.g., leather)</a:t>
            </a:r>
          </a:p>
          <a:p>
            <a:pPr marL="0" indent="0">
              <a:buNone/>
            </a:pPr>
            <a:r>
              <a:rPr lang="en-US" sz="3600" b="1" dirty="0" smtClean="0">
                <a:solidFill>
                  <a:srgbClr val="FFFF00"/>
                </a:solidFill>
                <a:effectLst>
                  <a:outerShdw blurRad="38100" dist="38100" dir="2700000" algn="tl">
                    <a:srgbClr val="000000">
                      <a:alpha val="43137"/>
                    </a:srgbClr>
                  </a:outerShdw>
                </a:effectLst>
              </a:rPr>
              <a:t>Papyrus: plant material</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341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Terminology: Intriguing Items</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Bullae</a:t>
            </a:r>
            <a:endParaRPr lang="en-US" sz="3200" b="1" dirty="0" smtClean="0">
              <a:solidFill>
                <a:srgbClr val="FFFF00"/>
              </a:solidFill>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S</a:t>
            </a:r>
            <a:r>
              <a:rPr lang="en-US" sz="3200" dirty="0" smtClean="0">
                <a:effectLst>
                  <a:outerShdw blurRad="38100" dist="38100" dir="2700000" algn="tl">
                    <a:srgbClr val="000000">
                      <a:alpha val="43137"/>
                    </a:srgbClr>
                  </a:outerShdw>
                </a:effectLst>
              </a:rPr>
              <a:t>mall coin-sized clay seal impressions,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typically including name and or title</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and sealing a document or package</a:t>
            </a:r>
            <a:endParaRPr lang="en-US" sz="3200"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208"/>
          <a:stretch/>
        </p:blipFill>
        <p:spPr>
          <a:xfrm>
            <a:off x="8647986" y="3035878"/>
            <a:ext cx="2391109" cy="2165710"/>
          </a:xfrm>
          <a:prstGeom prst="rect">
            <a:avLst/>
          </a:prstGeom>
          <a:ln>
            <a:noFill/>
          </a:ln>
          <a:effectLst>
            <a:softEdge rad="112500"/>
          </a:effectLst>
        </p:spPr>
      </p:pic>
    </p:spTree>
    <p:extLst>
      <p:ext uri="{BB962C8B-B14F-4D97-AF65-F5344CB8AC3E}">
        <p14:creationId xmlns:p14="http://schemas.microsoft.com/office/powerpoint/2010/main" val="1313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effectLst>
                  <a:outerShdw blurRad="38100" dist="38100" dir="2700000" algn="tl">
                    <a:srgbClr val="000000">
                      <a:alpha val="43137"/>
                    </a:srgbClr>
                  </a:outerShdw>
                </a:effectLst>
              </a:rPr>
              <a:t>Types of Evidence</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ln w="0"/>
                <a:solidFill>
                  <a:srgbClr val="FFFF00"/>
                </a:solidFill>
                <a:effectLst>
                  <a:outerShdw blurRad="38100" dist="19050" dir="2700000" algn="tl" rotWithShape="0">
                    <a:schemeClr val="dk1">
                      <a:alpha val="40000"/>
                    </a:schemeClr>
                  </a:outerShdw>
                </a:effectLst>
              </a:rPr>
              <a:t>What Archaeology Can Uncover</a:t>
            </a:r>
            <a:endParaRPr lang="en-US" sz="3600" cap="none"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2714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Types of Archaeological Evidence</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dirty="0" smtClean="0">
                <a:solidFill>
                  <a:srgbClr val="99FF99"/>
                </a:solidFill>
                <a:effectLst>
                  <a:outerShdw blurRad="38100" dist="38100" dir="2700000" algn="tl">
                    <a:srgbClr val="000000">
                      <a:alpha val="43137"/>
                    </a:srgbClr>
                  </a:outerShdw>
                </a:effectLst>
              </a:rPr>
              <a:t>Numismatic Evidence (metallic coinage)</a:t>
            </a:r>
          </a:p>
          <a:p>
            <a:pPr lvl="1"/>
            <a:r>
              <a:rPr lang="en-US" sz="2800" dirty="0" smtClean="0"/>
              <a:t>Modern study began with Joseph </a:t>
            </a:r>
            <a:r>
              <a:rPr lang="en-US" sz="2800" dirty="0" err="1" smtClean="0"/>
              <a:t>Hilarius</a:t>
            </a:r>
            <a:r>
              <a:rPr lang="en-US" sz="2800" dirty="0" smtClean="0"/>
              <a:t> </a:t>
            </a:r>
            <a:r>
              <a:rPr lang="en-US" sz="2800" dirty="0" err="1" smtClean="0"/>
              <a:t>Eckhel</a:t>
            </a:r>
            <a:endParaRPr lang="en-US" sz="2800" dirty="0" smtClean="0"/>
          </a:p>
          <a:p>
            <a:pPr lvl="1"/>
            <a:r>
              <a:rPr lang="en-US" sz="2800" dirty="0" smtClean="0"/>
              <a:t>Terminology</a:t>
            </a:r>
          </a:p>
          <a:p>
            <a:pPr lvl="2"/>
            <a:r>
              <a:rPr lang="en-US" sz="2400" dirty="0" smtClean="0"/>
              <a:t>Type: design </a:t>
            </a:r>
            <a:r>
              <a:rPr lang="en-US" sz="2400" dirty="0"/>
              <a:t>motif or dominant design of a </a:t>
            </a:r>
            <a:r>
              <a:rPr lang="en-US" sz="2400" dirty="0" smtClean="0"/>
              <a:t>coin</a:t>
            </a:r>
          </a:p>
          <a:p>
            <a:pPr lvl="2"/>
            <a:r>
              <a:rPr lang="en-US" sz="2400" dirty="0" smtClean="0"/>
              <a:t>Field: background area around the dominant design</a:t>
            </a:r>
          </a:p>
          <a:p>
            <a:pPr lvl="2"/>
            <a:r>
              <a:rPr lang="en-US" sz="2400" dirty="0" smtClean="0"/>
              <a:t>Legend: wording on the coin</a:t>
            </a:r>
          </a:p>
          <a:p>
            <a:pPr lvl="2"/>
            <a:r>
              <a:rPr lang="en-US" sz="2400" dirty="0" smtClean="0"/>
              <a:t>Ethnic: tribe, nation, city, or state</a:t>
            </a:r>
            <a:br>
              <a:rPr lang="en-US" sz="2400" dirty="0" smtClean="0"/>
            </a:br>
            <a:r>
              <a:rPr lang="en-US" sz="2400" dirty="0" smtClean="0"/>
              <a:t>	responsible for issuing a coin</a:t>
            </a:r>
          </a:p>
          <a:p>
            <a:pPr lvl="2"/>
            <a:r>
              <a:rPr lang="en-US" sz="2400" dirty="0" smtClean="0"/>
              <a:t>Fabric: coin shape, weight, diameter, and thickness</a:t>
            </a:r>
          </a:p>
        </p:txBody>
      </p:sp>
    </p:spTree>
    <p:extLst>
      <p:ext uri="{BB962C8B-B14F-4D97-AF65-F5344CB8AC3E}">
        <p14:creationId xmlns:p14="http://schemas.microsoft.com/office/powerpoint/2010/main" val="419186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Types of Archaeological Evidence</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dirty="0" smtClean="0">
                <a:solidFill>
                  <a:srgbClr val="99FF99"/>
                </a:solidFill>
                <a:effectLst>
                  <a:outerShdw blurRad="38100" dist="38100" dir="2700000" algn="tl">
                    <a:srgbClr val="000000">
                      <a:alpha val="43137"/>
                    </a:srgbClr>
                  </a:outerShdw>
                </a:effectLst>
              </a:rPr>
              <a:t>Numismatic Evidence (metallic coinage)</a:t>
            </a:r>
          </a:p>
          <a:p>
            <a:pPr lvl="1"/>
            <a:r>
              <a:rPr lang="en-US" sz="2800" dirty="0"/>
              <a:t>Ancient Greek coins had ethnics</a:t>
            </a:r>
          </a:p>
          <a:p>
            <a:pPr lvl="1"/>
            <a:r>
              <a:rPr lang="en-US" sz="2800" dirty="0" smtClean="0"/>
              <a:t>Countries minted coins</a:t>
            </a:r>
            <a:br>
              <a:rPr lang="en-US" sz="2800" dirty="0" smtClean="0"/>
            </a:br>
            <a:r>
              <a:rPr lang="en-US" sz="2800" dirty="0" smtClean="0"/>
              <a:t>	according to weight and alloy</a:t>
            </a:r>
          </a:p>
          <a:p>
            <a:pPr lvl="1"/>
            <a:r>
              <a:rPr lang="en-US" sz="2800" dirty="0" smtClean="0"/>
              <a:t>Coins can bear the title or name</a:t>
            </a:r>
            <a:br>
              <a:rPr lang="en-US" sz="2800" dirty="0" smtClean="0"/>
            </a:br>
            <a:r>
              <a:rPr lang="en-US" sz="2800" dirty="0" smtClean="0"/>
              <a:t>	of a political ruler</a:t>
            </a:r>
          </a:p>
          <a:p>
            <a:pPr lvl="1"/>
            <a:r>
              <a:rPr lang="en-US" sz="2800" dirty="0" smtClean="0"/>
              <a:t>The legend can also mention coin design,</a:t>
            </a:r>
            <a:br>
              <a:rPr lang="en-US" sz="2800" dirty="0" smtClean="0"/>
            </a:br>
            <a:r>
              <a:rPr lang="en-US" sz="2800" dirty="0" smtClean="0"/>
              <a:t>	the minting authority, or mottos</a:t>
            </a:r>
          </a:p>
        </p:txBody>
      </p:sp>
    </p:spTree>
    <p:extLst>
      <p:ext uri="{BB962C8B-B14F-4D97-AF65-F5344CB8AC3E}">
        <p14:creationId xmlns:p14="http://schemas.microsoft.com/office/powerpoint/2010/main" val="11855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Types of Archaeological Evidence</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dirty="0" smtClean="0">
                <a:solidFill>
                  <a:srgbClr val="99FF99"/>
                </a:solidFill>
                <a:effectLst>
                  <a:outerShdw blurRad="38100" dist="38100" dir="2700000" algn="tl">
                    <a:srgbClr val="000000">
                      <a:alpha val="43137"/>
                    </a:srgbClr>
                  </a:outerShdw>
                </a:effectLst>
              </a:rPr>
              <a:t>Numismatic Evidence (metallic coinage)</a:t>
            </a:r>
          </a:p>
          <a:p>
            <a:pPr lvl="1"/>
            <a:r>
              <a:rPr lang="en-US" sz="2800" dirty="0"/>
              <a:t>Archaeologists commonly </a:t>
            </a:r>
            <a:r>
              <a:rPr lang="en-US" sz="2800" dirty="0" smtClean="0"/>
              <a:t>unearth </a:t>
            </a:r>
            <a:r>
              <a:rPr lang="en-US" sz="2800" dirty="0"/>
              <a:t>coins</a:t>
            </a:r>
          </a:p>
          <a:p>
            <a:pPr lvl="1"/>
            <a:r>
              <a:rPr lang="en-US" sz="2800" dirty="0" smtClean="0"/>
              <a:t>Through categorization and identifying</a:t>
            </a:r>
            <a:br>
              <a:rPr lang="en-US" sz="2800" dirty="0" smtClean="0"/>
            </a:br>
            <a:r>
              <a:rPr lang="en-US" sz="2800" dirty="0" smtClean="0"/>
              <a:t>	previously catalogued coins,</a:t>
            </a:r>
            <a:br>
              <a:rPr lang="en-US" sz="2800" dirty="0" smtClean="0"/>
            </a:br>
            <a:r>
              <a:rPr lang="en-US" sz="2800" dirty="0" smtClean="0"/>
              <a:t>	scholars are more likely to properly identify</a:t>
            </a:r>
            <a:br>
              <a:rPr lang="en-US" sz="2800" dirty="0" smtClean="0"/>
            </a:br>
            <a:r>
              <a:rPr lang="en-US" sz="2800" dirty="0" smtClean="0"/>
              <a:t>	coins discovered later</a:t>
            </a:r>
          </a:p>
          <a:p>
            <a:pPr lvl="1"/>
            <a:r>
              <a:rPr lang="en-US" sz="2800" dirty="0" smtClean="0"/>
              <a:t>Some researchers have discovered hoards of coins</a:t>
            </a:r>
            <a:br>
              <a:rPr lang="en-US" sz="2800" dirty="0" smtClean="0"/>
            </a:br>
            <a:r>
              <a:rPr lang="en-US" sz="2800" dirty="0" smtClean="0"/>
              <a:t>	that people once hid but never retrieved</a:t>
            </a:r>
            <a:br>
              <a:rPr lang="en-US" sz="2800" dirty="0" smtClean="0"/>
            </a:br>
            <a:r>
              <a:rPr lang="en-US" sz="2800" dirty="0" smtClean="0"/>
              <a:t>	or that ended up in shipwrecks</a:t>
            </a:r>
          </a:p>
        </p:txBody>
      </p:sp>
    </p:spTree>
    <p:extLst>
      <p:ext uri="{BB962C8B-B14F-4D97-AF65-F5344CB8AC3E}">
        <p14:creationId xmlns:p14="http://schemas.microsoft.com/office/powerpoint/2010/main" val="33425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67" y="522515"/>
            <a:ext cx="9550399" cy="2830286"/>
          </a:xfrm>
        </p:spPr>
        <p:txBody>
          <a:bodyPr anchor="t">
            <a:noAutofit/>
          </a:bodyPr>
          <a:lstStyle/>
          <a:p>
            <a:pPr algn="ctr"/>
            <a:r>
              <a:rPr lang="en-US" sz="3600" dirty="0">
                <a:effectLst>
                  <a:outerShdw blurRad="38100" dist="38100" dir="2700000" algn="tl">
                    <a:srgbClr val="000000">
                      <a:alpha val="43137"/>
                    </a:srgbClr>
                  </a:outerShdw>
                </a:effectLst>
                <a:latin typeface="+mn-lt"/>
              </a:rPr>
              <a:t>The utility of hoards as </a:t>
            </a:r>
            <a:r>
              <a:rPr lang="en-US" sz="3600" dirty="0" smtClean="0">
                <a:effectLst>
                  <a:outerShdw blurRad="38100" dist="38100" dir="2700000" algn="tl">
                    <a:srgbClr val="000000">
                      <a:alpha val="43137"/>
                    </a:srgbClr>
                  </a:outerShdw>
                </a:effectLst>
                <a:latin typeface="+mn-lt"/>
              </a:rPr>
              <a:t>a</a:t>
            </a:r>
            <a:br>
              <a:rPr lang="en-US" sz="3600" dirty="0" smtClean="0">
                <a:effectLst>
                  <a:outerShdw blurRad="38100" dist="38100" dir="2700000" algn="tl">
                    <a:srgbClr val="000000">
                      <a:alpha val="43137"/>
                    </a:srgbClr>
                  </a:outerShdw>
                </a:effectLst>
                <a:latin typeface="+mn-lt"/>
              </a:rPr>
            </a:br>
            <a:r>
              <a:rPr lang="en-US" sz="3600" dirty="0" smtClean="0">
                <a:effectLst>
                  <a:outerShdw blurRad="38100" dist="38100" dir="2700000" algn="tl">
                    <a:srgbClr val="000000">
                      <a:alpha val="43137"/>
                    </a:srgbClr>
                  </a:outerShdw>
                </a:effectLst>
                <a:latin typeface="+mn-lt"/>
              </a:rPr>
              <a:t>dating </a:t>
            </a:r>
            <a:r>
              <a:rPr lang="en-US" sz="3600" dirty="0">
                <a:effectLst>
                  <a:outerShdw blurRad="38100" dist="38100" dir="2700000" algn="tl">
                    <a:srgbClr val="000000">
                      <a:alpha val="43137"/>
                    </a:srgbClr>
                  </a:outerShdw>
                </a:effectLst>
                <a:latin typeface="+mn-lt"/>
              </a:rPr>
              <a:t>tool is manifest</a:t>
            </a:r>
            <a:r>
              <a:rPr lang="en-US" sz="3600" dirty="0" smtClean="0">
                <a:effectLst>
                  <a:outerShdw blurRad="38100" dist="38100" dir="2700000" algn="tl">
                    <a:srgbClr val="000000">
                      <a:alpha val="43137"/>
                    </a:srgbClr>
                  </a:outerShdw>
                </a:effectLst>
                <a:latin typeface="+mn-lt"/>
              </a:rPr>
              <a:t>,</a:t>
            </a:r>
            <a:br>
              <a:rPr lang="en-US" sz="3600" dirty="0" smtClean="0">
                <a:effectLst>
                  <a:outerShdw blurRad="38100" dist="38100" dir="2700000" algn="tl">
                    <a:srgbClr val="000000">
                      <a:alpha val="43137"/>
                    </a:srgbClr>
                  </a:outerShdw>
                </a:effectLst>
                <a:latin typeface="+mn-lt"/>
              </a:rPr>
            </a:br>
            <a:r>
              <a:rPr lang="en-US" sz="3600" dirty="0" smtClean="0">
                <a:effectLst>
                  <a:outerShdw blurRad="38100" dist="38100" dir="2700000" algn="tl">
                    <a:srgbClr val="000000">
                      <a:alpha val="43137"/>
                    </a:srgbClr>
                  </a:outerShdw>
                </a:effectLst>
                <a:latin typeface="+mn-lt"/>
              </a:rPr>
              <a:t>for </a:t>
            </a:r>
            <a:r>
              <a:rPr lang="en-US" sz="3600" dirty="0">
                <a:effectLst>
                  <a:outerShdw blurRad="38100" dist="38100" dir="2700000" algn="tl">
                    <a:srgbClr val="000000">
                      <a:alpha val="43137"/>
                    </a:srgbClr>
                  </a:outerShdw>
                </a:effectLst>
                <a:latin typeface="+mn-lt"/>
              </a:rPr>
              <a:t>obviously they must have </a:t>
            </a:r>
            <a:r>
              <a:rPr lang="en-US" sz="3600" dirty="0" smtClean="0">
                <a:effectLst>
                  <a:outerShdw blurRad="38100" dist="38100" dir="2700000" algn="tl">
                    <a:srgbClr val="000000">
                      <a:alpha val="43137"/>
                    </a:srgbClr>
                  </a:outerShdw>
                </a:effectLst>
                <a:latin typeface="+mn-lt"/>
              </a:rPr>
              <a:t>been</a:t>
            </a:r>
            <a:br>
              <a:rPr lang="en-US" sz="3600" dirty="0" smtClean="0">
                <a:effectLst>
                  <a:outerShdw blurRad="38100" dist="38100" dir="2700000" algn="tl">
                    <a:srgbClr val="000000">
                      <a:alpha val="43137"/>
                    </a:srgbClr>
                  </a:outerShdw>
                </a:effectLst>
                <a:latin typeface="+mn-lt"/>
              </a:rPr>
            </a:br>
            <a:r>
              <a:rPr lang="en-US" sz="3600" dirty="0" smtClean="0">
                <a:effectLst>
                  <a:outerShdw blurRad="38100" dist="38100" dir="2700000" algn="tl">
                    <a:srgbClr val="000000">
                      <a:alpha val="43137"/>
                    </a:srgbClr>
                  </a:outerShdw>
                </a:effectLst>
                <a:latin typeface="+mn-lt"/>
              </a:rPr>
              <a:t>put </a:t>
            </a:r>
            <a:r>
              <a:rPr lang="en-US" sz="3600" dirty="0">
                <a:effectLst>
                  <a:outerShdw blurRad="38100" dist="38100" dir="2700000" algn="tl">
                    <a:srgbClr val="000000">
                      <a:alpha val="43137"/>
                    </a:srgbClr>
                  </a:outerShdw>
                </a:effectLst>
                <a:latin typeface="+mn-lt"/>
              </a:rPr>
              <a:t>down later </a:t>
            </a:r>
            <a:r>
              <a:rPr lang="en-US" sz="3600" dirty="0" smtClean="0">
                <a:effectLst>
                  <a:outerShdw blurRad="38100" dist="38100" dir="2700000" algn="tl">
                    <a:srgbClr val="000000">
                      <a:alpha val="43137"/>
                    </a:srgbClr>
                  </a:outerShdw>
                </a:effectLst>
                <a:latin typeface="+mn-lt"/>
              </a:rPr>
              <a:t>than</a:t>
            </a:r>
            <a:br>
              <a:rPr lang="en-US" sz="3600" dirty="0" smtClean="0">
                <a:effectLst>
                  <a:outerShdw blurRad="38100" dist="38100" dir="2700000" algn="tl">
                    <a:srgbClr val="000000">
                      <a:alpha val="43137"/>
                    </a:srgbClr>
                  </a:outerShdw>
                </a:effectLst>
                <a:latin typeface="+mn-lt"/>
              </a:rPr>
            </a:br>
            <a:r>
              <a:rPr lang="en-US" sz="3600" dirty="0" smtClean="0">
                <a:effectLst>
                  <a:outerShdw blurRad="38100" dist="38100" dir="2700000" algn="tl">
                    <a:srgbClr val="000000">
                      <a:alpha val="43137"/>
                    </a:srgbClr>
                  </a:outerShdw>
                </a:effectLst>
                <a:latin typeface="+mn-lt"/>
              </a:rPr>
              <a:t>the </a:t>
            </a:r>
            <a:r>
              <a:rPr lang="en-US" sz="3600" dirty="0">
                <a:effectLst>
                  <a:outerShdw blurRad="38100" dist="38100" dir="2700000" algn="tl">
                    <a:srgbClr val="000000">
                      <a:alpha val="43137"/>
                    </a:srgbClr>
                  </a:outerShdw>
                </a:effectLst>
                <a:latin typeface="+mn-lt"/>
              </a:rPr>
              <a:t>latest coin they </a:t>
            </a:r>
            <a:r>
              <a:rPr lang="en-US" sz="3600" dirty="0" smtClean="0">
                <a:effectLst>
                  <a:outerShdw blurRad="38100" dist="38100" dir="2700000" algn="tl">
                    <a:srgbClr val="000000">
                      <a:alpha val="43137"/>
                    </a:srgbClr>
                  </a:outerShdw>
                </a:effectLst>
                <a:latin typeface="+mn-lt"/>
              </a:rPr>
              <a:t>include</a:t>
            </a:r>
            <a:endParaRPr lang="en-US" sz="3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sz="quarter" idx="13"/>
          </p:nvPr>
        </p:nvSpPr>
        <p:spPr>
          <a:xfrm>
            <a:off x="1097875" y="3352800"/>
            <a:ext cx="9339184" cy="867508"/>
          </a:xfrm>
        </p:spPr>
        <p:txBody>
          <a:bodyPr>
            <a:noAutofit/>
          </a:bodyPr>
          <a:lstStyle/>
          <a:p>
            <a:pPr algn="r"/>
            <a:r>
              <a:rPr lang="en-US" sz="2400" dirty="0"/>
              <a:t>––American Numismatic Society</a:t>
            </a:r>
            <a:r>
              <a:rPr lang="en-US" sz="2400" dirty="0" smtClean="0"/>
              <a:t>,</a:t>
            </a:r>
            <a:br>
              <a:rPr lang="en-US" sz="2400" dirty="0" smtClean="0"/>
            </a:br>
            <a:r>
              <a:rPr lang="en-US" sz="2400" dirty="0"/>
              <a:t> “Introduction to Numismatic Terms and </a:t>
            </a:r>
            <a:r>
              <a:rPr lang="en-US" sz="2400" dirty="0" smtClean="0"/>
              <a:t>Methods”</a:t>
            </a:r>
            <a:endParaRPr lang="en-US" sz="2400" dirty="0"/>
          </a:p>
        </p:txBody>
      </p:sp>
      <p:sp>
        <p:nvSpPr>
          <p:cNvPr id="4" name="Text Placeholder 3"/>
          <p:cNvSpPr>
            <a:spLocks noGrp="1"/>
          </p:cNvSpPr>
          <p:nvPr>
            <p:ph type="body" idx="1"/>
          </p:nvPr>
        </p:nvSpPr>
        <p:spPr/>
        <p:txBody>
          <a:bodyPr>
            <a:normAutofit/>
          </a:bodyPr>
          <a:lstStyle/>
          <a:p>
            <a:pPr algn="ctr"/>
            <a:r>
              <a:rPr lang="en-US" sz="4000" dirty="0" smtClean="0">
                <a:solidFill>
                  <a:srgbClr val="99FF99"/>
                </a:solidFill>
                <a:effectLst>
                  <a:outerShdw blurRad="38100" dist="38100" dir="2700000" algn="tl">
                    <a:srgbClr val="000000">
                      <a:alpha val="43137"/>
                    </a:srgbClr>
                  </a:outerShdw>
                </a:effectLst>
              </a:rPr>
              <a:t>Sometimes coins can help us date</a:t>
            </a:r>
            <a:br>
              <a:rPr lang="en-US" sz="4000" dirty="0" smtClean="0">
                <a:solidFill>
                  <a:srgbClr val="99FF99"/>
                </a:solidFill>
                <a:effectLst>
                  <a:outerShdw blurRad="38100" dist="38100" dir="2700000" algn="tl">
                    <a:srgbClr val="000000">
                      <a:alpha val="43137"/>
                    </a:srgbClr>
                  </a:outerShdw>
                </a:effectLst>
              </a:rPr>
            </a:br>
            <a:r>
              <a:rPr lang="en-US" sz="4000" dirty="0" smtClean="0">
                <a:solidFill>
                  <a:srgbClr val="99FF99"/>
                </a:solidFill>
                <a:effectLst>
                  <a:outerShdw blurRad="38100" dist="38100" dir="2700000" algn="tl">
                    <a:srgbClr val="000000">
                      <a:alpha val="43137"/>
                    </a:srgbClr>
                  </a:outerShdw>
                </a:effectLst>
              </a:rPr>
              <a:t>other finds discovered at the same place</a:t>
            </a:r>
            <a:endParaRPr lang="en-US" sz="4000" dirty="0">
              <a:solidFill>
                <a:srgbClr val="99F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26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Types of Archaeological Evidence</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dirty="0" smtClean="0">
                <a:solidFill>
                  <a:srgbClr val="99FF99"/>
                </a:solidFill>
                <a:effectLst>
                  <a:outerShdw blurRad="38100" dist="38100" dir="2700000" algn="tl">
                    <a:srgbClr val="000000">
                      <a:alpha val="43137"/>
                    </a:srgbClr>
                  </a:outerShdw>
                </a:effectLst>
              </a:rPr>
              <a:t>Epigraphical Evidence (inscriptions)</a:t>
            </a:r>
          </a:p>
          <a:p>
            <a:pPr lvl="1"/>
            <a:r>
              <a:rPr lang="en-US" sz="3200" dirty="0">
                <a:effectLst>
                  <a:outerShdw blurRad="38100" dist="38100" dir="2700000" algn="tl">
                    <a:srgbClr val="000000">
                      <a:alpha val="43137"/>
                    </a:srgbClr>
                  </a:outerShdw>
                </a:effectLst>
              </a:rPr>
              <a:t>C</a:t>
            </a:r>
            <a:r>
              <a:rPr lang="en-US" sz="3200" dirty="0" smtClean="0">
                <a:effectLst>
                  <a:outerShdw blurRad="38100" dist="38100" dir="2700000" algn="tl">
                    <a:srgbClr val="000000">
                      <a:alpha val="43137"/>
                    </a:srgbClr>
                  </a:outerShdw>
                </a:effectLst>
              </a:rPr>
              <a:t>laims of conquests by rulers and cities conquered</a:t>
            </a:r>
          </a:p>
          <a:p>
            <a:pPr lvl="1"/>
            <a:r>
              <a:rPr lang="en-US" sz="3200" dirty="0" smtClean="0">
                <a:effectLst>
                  <a:outerShdw blurRad="38100" dist="38100" dir="2700000" algn="tl">
                    <a:srgbClr val="000000">
                      <a:alpha val="43137"/>
                    </a:srgbClr>
                  </a:outerShdw>
                </a:effectLst>
              </a:rPr>
              <a:t>Claims of tributes being made</a:t>
            </a:r>
          </a:p>
          <a:p>
            <a:pPr lvl="1"/>
            <a:r>
              <a:rPr lang="en-US" sz="3200" dirty="0" smtClean="0">
                <a:effectLst>
                  <a:outerShdw blurRad="38100" dist="38100" dir="2700000" algn="tl">
                    <a:srgbClr val="000000">
                      <a:alpha val="43137"/>
                    </a:srgbClr>
                  </a:outerShdw>
                </a:effectLst>
              </a:rPr>
              <a:t>Names of deceased loved ones (on ossuaries)</a:t>
            </a:r>
          </a:p>
          <a:p>
            <a:pPr lvl="1"/>
            <a:r>
              <a:rPr lang="en-US" sz="3200" dirty="0" smtClean="0">
                <a:effectLst>
                  <a:outerShdw blurRad="38100" dist="38100" dir="2700000" algn="tl">
                    <a:srgbClr val="000000">
                      <a:alpha val="43137"/>
                    </a:srgbClr>
                  </a:outerShdw>
                </a:effectLst>
              </a:rPr>
              <a:t>Mentioning of dynasties</a:t>
            </a:r>
          </a:p>
          <a:p>
            <a:pPr lvl="1"/>
            <a:r>
              <a:rPr lang="en-US" sz="3200" dirty="0" smtClean="0">
                <a:effectLst>
                  <a:outerShdw blurRad="38100" dist="38100" dir="2700000" algn="tl">
                    <a:srgbClr val="000000">
                      <a:alpha val="43137"/>
                    </a:srgbClr>
                  </a:outerShdw>
                </a:effectLst>
              </a:rPr>
              <a:t>Mentioning of various politicians </a:t>
            </a:r>
          </a:p>
          <a:p>
            <a:pPr lvl="1"/>
            <a:r>
              <a:rPr lang="en-US" sz="3200" dirty="0" smtClean="0">
                <a:effectLst>
                  <a:outerShdw blurRad="38100" dist="38100" dir="2700000" algn="tl">
                    <a:srgbClr val="000000">
                      <a:alpha val="43137"/>
                    </a:srgbClr>
                  </a:outerShdw>
                </a:effectLst>
              </a:rPr>
              <a:t>Welcome signs and warning signs</a:t>
            </a:r>
          </a:p>
        </p:txBody>
      </p:sp>
    </p:spTree>
    <p:extLst>
      <p:ext uri="{BB962C8B-B14F-4D97-AF65-F5344CB8AC3E}">
        <p14:creationId xmlns:p14="http://schemas.microsoft.com/office/powerpoint/2010/main" val="1558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Types of Archaeological Evidence</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5" cy="4792133"/>
          </a:xfrm>
        </p:spPr>
        <p:txBody>
          <a:bodyPr anchor="t">
            <a:normAutofit/>
          </a:bodyPr>
          <a:lstStyle/>
          <a:p>
            <a:pPr marL="0" indent="0">
              <a:buNone/>
            </a:pPr>
            <a:r>
              <a:rPr lang="en-US" sz="3600" dirty="0" smtClean="0">
                <a:solidFill>
                  <a:srgbClr val="99FF99"/>
                </a:solidFill>
                <a:effectLst>
                  <a:outerShdw blurRad="38100" dist="38100" dir="2700000" algn="tl">
                    <a:srgbClr val="000000">
                      <a:alpha val="43137"/>
                    </a:srgbClr>
                  </a:outerShdw>
                </a:effectLst>
              </a:rPr>
              <a:t>Papyrological Evidence </a:t>
            </a:r>
            <a:r>
              <a:rPr lang="en-US" sz="3600" dirty="0" smtClean="0">
                <a:solidFill>
                  <a:srgbClr val="99FF99"/>
                </a:solidFill>
                <a:effectLst>
                  <a:outerShdw blurRad="38100" dist="38100" dir="2700000" algn="tl">
                    <a:srgbClr val="000000">
                      <a:alpha val="43137"/>
                    </a:srgbClr>
                  </a:outerShdw>
                </a:effectLst>
              </a:rPr>
              <a:t>(writings)</a:t>
            </a:r>
          </a:p>
          <a:p>
            <a:pPr lvl="1"/>
            <a:r>
              <a:rPr lang="en-US" sz="3200" dirty="0" smtClean="0">
                <a:effectLst>
                  <a:outerShdw blurRad="38100" dist="38100" dir="2700000" algn="tl">
                    <a:srgbClr val="000000">
                      <a:alpha val="43137"/>
                    </a:srgbClr>
                  </a:outerShdw>
                </a:effectLst>
              </a:rPr>
              <a:t>Private letters mention medical problems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or suggest ancient medical practices</a:t>
            </a:r>
          </a:p>
          <a:p>
            <a:pPr lvl="1"/>
            <a:r>
              <a:rPr lang="en-US" sz="3200" dirty="0" smtClean="0">
                <a:effectLst>
                  <a:outerShdw blurRad="38100" dist="38100" dir="2700000" algn="tl">
                    <a:srgbClr val="000000">
                      <a:alpha val="43137"/>
                    </a:srgbClr>
                  </a:outerShdw>
                </a:effectLst>
              </a:rPr>
              <a:t>References in some literature to</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the ancient </a:t>
            </a:r>
            <a:r>
              <a:rPr lang="en-US" sz="3200" dirty="0">
                <a:effectLst>
                  <a:outerShdw blurRad="38100" dist="38100" dir="2700000" algn="tl">
                    <a:srgbClr val="000000">
                      <a:alpha val="43137"/>
                    </a:srgbClr>
                  </a:outerShdw>
                </a:effectLst>
              </a:rPr>
              <a:t>c</a:t>
            </a:r>
            <a:r>
              <a:rPr lang="en-US" sz="3200" dirty="0" smtClean="0">
                <a:effectLst>
                  <a:outerShdw blurRad="38100" dist="38100" dir="2700000" algn="tl">
                    <a:srgbClr val="000000">
                      <a:alpha val="43137"/>
                    </a:srgbClr>
                  </a:outerShdw>
                </a:effectLst>
              </a:rPr>
              <a:t>lassics of literature</a:t>
            </a:r>
          </a:p>
          <a:p>
            <a:pPr marL="0" indent="0">
              <a:buNone/>
            </a:pPr>
            <a:r>
              <a:rPr lang="en-US" sz="3600" dirty="0" smtClean="0">
                <a:solidFill>
                  <a:srgbClr val="99FF99"/>
                </a:solidFill>
                <a:effectLst>
                  <a:outerShdw blurRad="38100" dist="38100" dir="2700000" algn="tl">
                    <a:srgbClr val="000000">
                      <a:alpha val="43137"/>
                    </a:srgbClr>
                  </a:outerShdw>
                </a:effectLst>
              </a:rPr>
              <a:t>Structural Evidence</a:t>
            </a:r>
          </a:p>
          <a:p>
            <a:pPr lvl="1"/>
            <a:r>
              <a:rPr lang="en-US" sz="3200" dirty="0" smtClean="0"/>
              <a:t>Roads and harbor remains suggest commerce</a:t>
            </a:r>
          </a:p>
        </p:txBody>
      </p:sp>
    </p:spTree>
    <p:extLst>
      <p:ext uri="{BB962C8B-B14F-4D97-AF65-F5344CB8AC3E}">
        <p14:creationId xmlns:p14="http://schemas.microsoft.com/office/powerpoint/2010/main" val="2568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effectLst>
                  <a:outerShdw blurRad="38100" dist="38100" dir="2700000" algn="tl">
                    <a:srgbClr val="000000">
                      <a:alpha val="43137"/>
                    </a:srgbClr>
                  </a:outerShdw>
                </a:effectLst>
              </a:rPr>
              <a:t>Archaeological Evidence</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799" y="4777381"/>
            <a:ext cx="11141440" cy="860400"/>
          </a:xfrm>
        </p:spPr>
        <p:txBody>
          <a:bodyPr>
            <a:noAutofit/>
          </a:bodyPr>
          <a:lstStyle/>
          <a:p>
            <a:r>
              <a:rPr lang="en-US" sz="3600" cap="none" dirty="0">
                <a:solidFill>
                  <a:srgbClr val="FFFF00"/>
                </a:solidFill>
                <a:effectLst>
                  <a:outerShdw blurRad="38100" dist="38100" dir="2700000" algn="tl">
                    <a:srgbClr val="000000">
                      <a:alpha val="43137"/>
                    </a:srgbClr>
                  </a:outerShdw>
                </a:effectLst>
              </a:rPr>
              <a:t>L</a:t>
            </a:r>
            <a:r>
              <a:rPr lang="en-US" sz="3600" cap="none" dirty="0" smtClean="0">
                <a:solidFill>
                  <a:srgbClr val="FFFF00"/>
                </a:solidFill>
                <a:effectLst>
                  <a:outerShdw blurRad="38100" dist="38100" dir="2700000" algn="tl">
                    <a:srgbClr val="000000">
                      <a:alpha val="43137"/>
                    </a:srgbClr>
                  </a:outerShdw>
                </a:effectLst>
              </a:rPr>
              <a:t>evels of importance and setting reasonable expectations</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1308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2849" y="1964267"/>
            <a:ext cx="6827276" cy="2421464"/>
          </a:xfrm>
        </p:spPr>
        <p:txBody>
          <a:bodyPr/>
          <a:lstStyle/>
          <a:p>
            <a:r>
              <a:rPr lang="en-US" i="1" cap="none" dirty="0" smtClean="0">
                <a:effectLst>
                  <a:outerShdw blurRad="38100" dist="38100" dir="2700000" algn="tl">
                    <a:srgbClr val="000000">
                      <a:alpha val="43137"/>
                    </a:srgbClr>
                  </a:outerShdw>
                </a:effectLst>
                <a:latin typeface="+mn-lt"/>
              </a:rPr>
              <a:t>Archaeology:</a:t>
            </a:r>
            <a:br>
              <a:rPr lang="en-US" i="1" cap="none" dirty="0" smtClean="0">
                <a:effectLst>
                  <a:outerShdw blurRad="38100" dist="38100" dir="2700000" algn="tl">
                    <a:srgbClr val="000000">
                      <a:alpha val="43137"/>
                    </a:srgbClr>
                  </a:outerShdw>
                </a:effectLst>
                <a:latin typeface="+mn-lt"/>
              </a:rPr>
            </a:br>
            <a:r>
              <a:rPr lang="en-US" i="1" cap="none" dirty="0" smtClean="0">
                <a:effectLst>
                  <a:outerShdw blurRad="38100" dist="38100" dir="2700000" algn="tl">
                    <a:srgbClr val="000000">
                      <a:alpha val="43137"/>
                    </a:srgbClr>
                  </a:outerShdw>
                </a:effectLst>
                <a:latin typeface="+mn-lt"/>
              </a:rPr>
              <a:t>That Plausible Bible</a:t>
            </a:r>
            <a:endParaRPr lang="en-US" i="1" cap="none"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lstStyle/>
          <a:p>
            <a:r>
              <a:rPr lang="en-US" cap="none" dirty="0" smtClean="0"/>
              <a:t> </a:t>
            </a:r>
            <a:r>
              <a:rPr lang="en-US" sz="3600" i="1" cap="none" dirty="0" smtClean="0">
                <a:solidFill>
                  <a:srgbClr val="FFFF00"/>
                </a:solidFill>
                <a:effectLst>
                  <a:outerShdw blurRad="38100" dist="38100" dir="2700000" algn="tl">
                    <a:srgbClr val="000000">
                      <a:alpha val="43137"/>
                    </a:srgbClr>
                  </a:outerShdw>
                </a:effectLst>
              </a:rPr>
              <a:t>Unearthing Historical Context</a:t>
            </a:r>
            <a:endParaRPr lang="en-US" sz="3600" i="1"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2785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67" y="522515"/>
            <a:ext cx="9550399" cy="2940213"/>
          </a:xfrm>
        </p:spPr>
        <p:txBody>
          <a:bodyPr anchor="t">
            <a:noAutofit/>
          </a:bodyPr>
          <a:lstStyle/>
          <a:p>
            <a:pPr algn="ctr">
              <a:lnSpc>
                <a:spcPct val="150000"/>
              </a:lnSpc>
            </a:pPr>
            <a:r>
              <a:rPr lang="en-US" sz="4000" b="1" dirty="0" smtClean="0">
                <a:effectLst>
                  <a:outerShdw blurRad="38100" dist="38100" dir="2700000" algn="tl">
                    <a:srgbClr val="000000">
                      <a:alpha val="43137"/>
                    </a:srgbClr>
                  </a:outerShdw>
                </a:effectLst>
                <a:latin typeface="+mn-lt"/>
              </a:rPr>
              <a:t>as </a:t>
            </a:r>
            <a:r>
              <a:rPr lang="en-US" sz="4000" b="1" dirty="0">
                <a:effectLst>
                  <a:outerShdw blurRad="38100" dist="38100" dir="2700000" algn="tl">
                    <a:srgbClr val="000000">
                      <a:alpha val="43137"/>
                    </a:srgbClr>
                  </a:outerShdw>
                </a:effectLst>
                <a:latin typeface="+mn-lt"/>
              </a:rPr>
              <a:t>a result, it was not only a common medium for </a:t>
            </a:r>
            <a:r>
              <a:rPr lang="en-US" sz="4000" b="1" dirty="0" smtClean="0">
                <a:effectLst>
                  <a:outerShdw blurRad="38100" dist="38100" dir="2700000" algn="tl">
                    <a:srgbClr val="000000">
                      <a:alpha val="43137"/>
                    </a:srgbClr>
                  </a:outerShdw>
                </a:effectLst>
                <a:latin typeface="+mn-lt"/>
              </a:rPr>
              <a:t>manufacture</a:t>
            </a:r>
            <a:br>
              <a:rPr lang="en-US" sz="4000" b="1" dirty="0" smtClean="0">
                <a:effectLst>
                  <a:outerShdw blurRad="38100" dist="38100" dir="2700000" algn="tl">
                    <a:srgbClr val="000000">
                      <a:alpha val="43137"/>
                    </a:srgbClr>
                  </a:outerShdw>
                </a:effectLst>
                <a:latin typeface="+mn-lt"/>
              </a:rPr>
            </a:br>
            <a:r>
              <a:rPr lang="en-US" sz="4000" b="1" dirty="0" smtClean="0">
                <a:effectLst>
                  <a:outerShdw blurRad="38100" dist="38100" dir="2700000" algn="tl">
                    <a:srgbClr val="000000">
                      <a:alpha val="43137"/>
                    </a:srgbClr>
                  </a:outerShdw>
                </a:effectLst>
                <a:latin typeface="+mn-lt"/>
              </a:rPr>
              <a:t> </a:t>
            </a:r>
            <a:r>
              <a:rPr lang="en-US" sz="4000" b="1" dirty="0">
                <a:effectLst>
                  <a:outerShdw blurRad="38100" dist="38100" dir="2700000" algn="tl">
                    <a:srgbClr val="000000">
                      <a:alpha val="43137"/>
                    </a:srgbClr>
                  </a:outerShdw>
                </a:effectLst>
                <a:latin typeface="+mn-lt"/>
              </a:rPr>
              <a:t>but also one not needing to be </a:t>
            </a:r>
            <a:r>
              <a:rPr lang="en-US" sz="4000" b="1" dirty="0" smtClean="0">
                <a:effectLst>
                  <a:outerShdw blurRad="38100" dist="38100" dir="2700000" algn="tl">
                    <a:srgbClr val="000000">
                      <a:alpha val="43137"/>
                    </a:srgbClr>
                  </a:outerShdw>
                </a:effectLst>
                <a:latin typeface="+mn-lt"/>
              </a:rPr>
              <a:t>recycled</a:t>
            </a:r>
            <a:endParaRPr lang="en-US" sz="4000" b="1" i="1" dirty="0">
              <a:latin typeface="+mn-lt"/>
            </a:endParaRPr>
          </a:p>
        </p:txBody>
      </p:sp>
      <p:sp>
        <p:nvSpPr>
          <p:cNvPr id="3" name="Text Placeholder 2"/>
          <p:cNvSpPr>
            <a:spLocks noGrp="1"/>
          </p:cNvSpPr>
          <p:nvPr>
            <p:ph type="body" sz="quarter" idx="13"/>
          </p:nvPr>
        </p:nvSpPr>
        <p:spPr>
          <a:xfrm>
            <a:off x="1094056" y="4087318"/>
            <a:ext cx="9339184" cy="867508"/>
          </a:xfrm>
        </p:spPr>
        <p:txBody>
          <a:bodyPr>
            <a:noAutofit/>
          </a:bodyPr>
          <a:lstStyle/>
          <a:p>
            <a:pPr algn="r"/>
            <a:r>
              <a:rPr lang="en-US" sz="3600" dirty="0" smtClean="0">
                <a:effectLst>
                  <a:outerShdw blurRad="38100" dist="38100" dir="2700000" algn="tl">
                    <a:srgbClr val="000000">
                      <a:alpha val="43137"/>
                    </a:srgbClr>
                  </a:outerShdw>
                </a:effectLst>
              </a:rPr>
              <a:t>––Michael D. Press</a:t>
            </a:r>
            <a:endParaRPr lang="en-US" sz="3600"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a:xfrm>
            <a:off x="687464" y="4881124"/>
            <a:ext cx="10152367" cy="1447800"/>
          </a:xfrm>
        </p:spPr>
        <p:txBody>
          <a:bodyPr>
            <a:normAutofit/>
          </a:bodyPr>
          <a:lstStyle/>
          <a:p>
            <a:pPr algn="ctr"/>
            <a:r>
              <a:rPr lang="en-US" sz="4400" b="1" dirty="0" smtClean="0">
                <a:solidFill>
                  <a:srgbClr val="99FF99"/>
                </a:solidFill>
                <a:effectLst>
                  <a:outerShdw blurRad="38100" dist="38100" dir="2700000" algn="tl">
                    <a:srgbClr val="000000">
                      <a:alpha val="43137"/>
                    </a:srgbClr>
                  </a:outerShdw>
                </a:effectLst>
              </a:rPr>
              <a:t>Why else might archaeologists discover</a:t>
            </a:r>
            <a:br>
              <a:rPr lang="en-US" sz="4400" b="1" dirty="0" smtClean="0">
                <a:solidFill>
                  <a:srgbClr val="99FF99"/>
                </a:solidFill>
                <a:effectLst>
                  <a:outerShdw blurRad="38100" dist="38100" dir="2700000" algn="tl">
                    <a:srgbClr val="000000">
                      <a:alpha val="43137"/>
                    </a:srgbClr>
                  </a:outerShdw>
                </a:effectLst>
              </a:rPr>
            </a:br>
            <a:r>
              <a:rPr lang="en-US" sz="4400" b="1" dirty="0" smtClean="0">
                <a:solidFill>
                  <a:srgbClr val="99FF99"/>
                </a:solidFill>
                <a:effectLst>
                  <a:outerShdw blurRad="38100" dist="38100" dir="2700000" algn="tl">
                    <a:srgbClr val="000000">
                      <a:alpha val="43137"/>
                    </a:srgbClr>
                  </a:outerShdw>
                </a:effectLst>
              </a:rPr>
              <a:t>an abundance of clay objects?</a:t>
            </a:r>
            <a:endParaRPr lang="en-US" sz="4400" b="1" dirty="0">
              <a:solidFill>
                <a:srgbClr val="99FF99"/>
              </a:solidFill>
              <a:effectLst>
                <a:outerShdw blurRad="38100" dist="38100" dir="2700000" algn="tl">
                  <a:srgbClr val="000000">
                    <a:alpha val="43137"/>
                  </a:srgbClr>
                </a:outerShdw>
              </a:effectLst>
            </a:endParaRPr>
          </a:p>
        </p:txBody>
      </p:sp>
      <p:sp>
        <p:nvSpPr>
          <p:cNvPr id="5" name="Rectangle 4"/>
          <p:cNvSpPr/>
          <p:nvPr/>
        </p:nvSpPr>
        <p:spPr>
          <a:xfrm>
            <a:off x="1329056" y="715348"/>
            <a:ext cx="8869181" cy="2554545"/>
          </a:xfrm>
          <a:prstGeom prst="rect">
            <a:avLst/>
          </a:prstGeom>
        </p:spPr>
        <p:txBody>
          <a:bodyPr wrap="square">
            <a:spAutoFit/>
          </a:bodyPr>
          <a:lstStyle/>
          <a:p>
            <a:pPr algn="ctr"/>
            <a:r>
              <a:rPr lang="en-US" sz="4000" b="1" dirty="0" smtClean="0">
                <a:effectLst>
                  <a:outerShdw blurRad="38100" dist="38100" dir="2700000" algn="tl">
                    <a:srgbClr val="000000">
                      <a:alpha val="43137"/>
                    </a:srgbClr>
                  </a:outerShdw>
                </a:effectLst>
              </a:rPr>
              <a:t>Clay—unlike </a:t>
            </a:r>
            <a:r>
              <a:rPr lang="en-US" sz="4000" b="1" dirty="0">
                <a:effectLst>
                  <a:outerShdw blurRad="38100" dist="38100" dir="2700000" algn="tl">
                    <a:srgbClr val="000000">
                      <a:alpha val="43137"/>
                    </a:srgbClr>
                  </a:outerShdw>
                </a:effectLst>
              </a:rPr>
              <a:t>other </a:t>
            </a:r>
            <a:r>
              <a:rPr lang="en-US" sz="4000" b="1" dirty="0" smtClean="0">
                <a:effectLst>
                  <a:outerShdw blurRad="38100" dist="38100" dir="2700000" algn="tl">
                    <a:srgbClr val="000000">
                      <a:alpha val="43137"/>
                    </a:srgbClr>
                  </a:outerShdw>
                </a:effectLst>
              </a:rPr>
              <a:t>materials</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 </a:t>
            </a:r>
            <a:r>
              <a:rPr lang="en-US" sz="4000" b="1" dirty="0">
                <a:effectLst>
                  <a:outerShdw blurRad="38100" dist="38100" dir="2700000" algn="tl">
                    <a:srgbClr val="000000">
                      <a:alpha val="43137"/>
                    </a:srgbClr>
                  </a:outerShdw>
                </a:effectLst>
              </a:rPr>
              <a:t>such as metal</a:t>
            </a:r>
            <a:r>
              <a:rPr lang="en-US" sz="4000" b="1" dirty="0" smtClean="0">
                <a:effectLst>
                  <a:outerShdw blurRad="38100" dist="38100" dir="2700000" algn="tl">
                    <a:srgbClr val="000000">
                      <a:alpha val="43137"/>
                    </a:srgbClr>
                  </a:outerShdw>
                </a:effectLst>
              </a:rPr>
              <a:t>—</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was </a:t>
            </a:r>
            <a:r>
              <a:rPr lang="en-US" sz="4000" b="1" dirty="0">
                <a:effectLst>
                  <a:outerShdw blurRad="38100" dist="38100" dir="2700000" algn="tl">
                    <a:srgbClr val="000000">
                      <a:alpha val="43137"/>
                    </a:srgbClr>
                  </a:outerShdw>
                </a:effectLst>
              </a:rPr>
              <a:t>easily accessible and therefore inexpensive in the ancient world; </a:t>
            </a:r>
            <a:endParaRPr lang="en-US" sz="4000" dirty="0"/>
          </a:p>
        </p:txBody>
      </p:sp>
    </p:spTree>
    <p:extLst>
      <p:ext uri="{BB962C8B-B14F-4D97-AF65-F5344CB8AC3E}">
        <p14:creationId xmlns:p14="http://schemas.microsoft.com/office/powerpoint/2010/main" val="10361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Evidence</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72827"/>
            <a:ext cx="10561319" cy="4507474"/>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Key Questions to Ask at the Get-go</a:t>
            </a:r>
          </a:p>
          <a:p>
            <a:pPr lvl="1"/>
            <a:r>
              <a:rPr lang="en-US" sz="3200" dirty="0" smtClean="0">
                <a:effectLst>
                  <a:outerShdw blurRad="38100" dist="38100" dir="2700000" algn="tl">
                    <a:srgbClr val="000000">
                      <a:alpha val="43137"/>
                    </a:srgbClr>
                  </a:outerShdw>
                </a:effectLst>
              </a:rPr>
              <a:t>What should we expect to find?</a:t>
            </a:r>
          </a:p>
          <a:p>
            <a:pPr lvl="1"/>
            <a:r>
              <a:rPr lang="en-US" sz="3200" dirty="0" smtClean="0">
                <a:effectLst>
                  <a:outerShdw blurRad="38100" dist="38100" dir="2700000" algn="tl">
                    <a:srgbClr val="000000">
                      <a:alpha val="43137"/>
                    </a:srgbClr>
                  </a:outerShdw>
                </a:effectLst>
              </a:rPr>
              <a:t>Why should we expect to find it?</a:t>
            </a:r>
          </a:p>
          <a:p>
            <a:pPr lvl="1"/>
            <a:r>
              <a:rPr lang="en-US" sz="3200" dirty="0" smtClean="0">
                <a:effectLst>
                  <a:outerShdw blurRad="38100" dist="38100" dir="2700000" algn="tl">
                    <a:srgbClr val="000000">
                      <a:alpha val="43137"/>
                    </a:srgbClr>
                  </a:outerShdw>
                </a:effectLst>
              </a:rPr>
              <a:t>Why might we not find something</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that was once there?</a:t>
            </a:r>
          </a:p>
        </p:txBody>
      </p:sp>
    </p:spTree>
    <p:extLst>
      <p:ext uri="{BB962C8B-B14F-4D97-AF65-F5344CB8AC3E}">
        <p14:creationId xmlns:p14="http://schemas.microsoft.com/office/powerpoint/2010/main" val="31270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Archaeological Evidence</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72827"/>
            <a:ext cx="10942319" cy="4507474"/>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Factors increasing likelihood of a find:</a:t>
            </a:r>
          </a:p>
          <a:p>
            <a:pPr lvl="1"/>
            <a:r>
              <a:rPr lang="en-US" sz="3200" dirty="0" smtClean="0">
                <a:effectLst>
                  <a:outerShdw blurRad="38100" dist="38100" dir="2700000" algn="tl">
                    <a:srgbClr val="000000">
                      <a:alpha val="43137"/>
                    </a:srgbClr>
                  </a:outerShdw>
                </a:effectLst>
              </a:rPr>
              <a:t>Item abundantly manufactured</a:t>
            </a:r>
          </a:p>
          <a:p>
            <a:pPr lvl="1"/>
            <a:r>
              <a:rPr lang="en-US" sz="3200" dirty="0" smtClean="0">
                <a:effectLst>
                  <a:outerShdw blurRad="38100" dist="38100" dir="2700000" algn="tl">
                    <a:srgbClr val="000000">
                      <a:alpha val="43137"/>
                    </a:srgbClr>
                  </a:outerShdw>
                </a:effectLst>
              </a:rPr>
              <a:t>Item storage place shielded from</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harsh and damp weather</a:t>
            </a:r>
          </a:p>
          <a:p>
            <a:pPr lvl="1"/>
            <a:r>
              <a:rPr lang="en-US" sz="3200" dirty="0" smtClean="0">
                <a:effectLst>
                  <a:outerShdw blurRad="38100" dist="38100" dir="2700000" algn="tl">
                    <a:srgbClr val="000000">
                      <a:alpha val="43137"/>
                    </a:srgbClr>
                  </a:outerShdw>
                </a:effectLst>
              </a:rPr>
              <a:t>Item not able to be eaten</a:t>
            </a:r>
          </a:p>
          <a:p>
            <a:pPr lvl="1"/>
            <a:r>
              <a:rPr lang="en-US" sz="3200" dirty="0" smtClean="0">
                <a:effectLst>
                  <a:outerShdw blurRad="38100" dist="38100" dir="2700000" algn="tl">
                    <a:srgbClr val="000000">
                      <a:alpha val="43137"/>
                    </a:srgbClr>
                  </a:outerShdw>
                </a:effectLst>
              </a:rPr>
              <a:t>Item stored in a prominent place</a:t>
            </a:r>
          </a:p>
        </p:txBody>
      </p:sp>
    </p:spTree>
    <p:extLst>
      <p:ext uri="{BB962C8B-B14F-4D97-AF65-F5344CB8AC3E}">
        <p14:creationId xmlns:p14="http://schemas.microsoft.com/office/powerpoint/2010/main" val="27749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Levels of Archaeological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1506200" cy="505121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Overwhelming Quantitative Evidence</a:t>
            </a:r>
          </a:p>
          <a:p>
            <a:pPr lvl="1"/>
            <a:r>
              <a:rPr lang="en-US" sz="3200" dirty="0" smtClean="0"/>
              <a:t>Cultural norms</a:t>
            </a:r>
            <a:br>
              <a:rPr lang="en-US" sz="3200" dirty="0" smtClean="0"/>
            </a:br>
            <a:r>
              <a:rPr lang="en-US" sz="3200" dirty="0" smtClean="0"/>
              <a:t>		</a:t>
            </a:r>
            <a:r>
              <a:rPr lang="en-US" sz="2800" dirty="0" smtClean="0"/>
              <a:t>(e.g., pottery styles, roads, architectural styles, etc.)</a:t>
            </a:r>
          </a:p>
          <a:p>
            <a:pPr lvl="1"/>
            <a:r>
              <a:rPr lang="en-US" sz="3200" dirty="0" smtClean="0"/>
              <a:t>Destructions of ancient cities </a:t>
            </a:r>
            <a:r>
              <a:rPr lang="en-US" sz="2800" dirty="0" smtClean="0"/>
              <a:t>(e.g., abundant ruins, ashes, etc.)</a:t>
            </a:r>
          </a:p>
          <a:p>
            <a:pPr marL="0" indent="0">
              <a:buNone/>
            </a:pPr>
            <a:r>
              <a:rPr lang="en-US" sz="3600" dirty="0">
                <a:solidFill>
                  <a:srgbClr val="FFFF00"/>
                </a:solidFill>
                <a:effectLst>
                  <a:outerShdw blurRad="38100" dist="38100" dir="2700000" algn="tl">
                    <a:srgbClr val="000000">
                      <a:alpha val="43137"/>
                    </a:srgbClr>
                  </a:outerShdw>
                </a:effectLst>
              </a:rPr>
              <a:t>S</a:t>
            </a:r>
            <a:r>
              <a:rPr lang="en-US" sz="3600" dirty="0" smtClean="0">
                <a:solidFill>
                  <a:srgbClr val="FFFF00"/>
                </a:solidFill>
                <a:effectLst>
                  <a:outerShdw blurRad="38100" dist="38100" dir="2700000" algn="tl">
                    <a:srgbClr val="000000">
                      <a:alpha val="43137"/>
                    </a:srgbClr>
                  </a:outerShdw>
                </a:effectLst>
              </a:rPr>
              <a:t>ufficient Individual Evidence Corroborated by Literature</a:t>
            </a:r>
            <a:endParaRPr lang="en-US" sz="3600" dirty="0">
              <a:solidFill>
                <a:srgbClr val="FFFF00"/>
              </a:solidFill>
              <a:effectLst>
                <a:outerShdw blurRad="38100" dist="38100" dir="2700000" algn="tl">
                  <a:srgbClr val="000000">
                    <a:alpha val="43137"/>
                  </a:srgbClr>
                </a:outerShdw>
              </a:effectLst>
            </a:endParaRPr>
          </a:p>
          <a:p>
            <a:pPr lvl="1"/>
            <a:r>
              <a:rPr lang="en-US" sz="3200" dirty="0" smtClean="0"/>
              <a:t>Preserved structures </a:t>
            </a:r>
            <a:r>
              <a:rPr lang="en-US" sz="2800" dirty="0" smtClean="0"/>
              <a:t>(e.g</a:t>
            </a:r>
            <a:r>
              <a:rPr lang="en-US" sz="2800" dirty="0"/>
              <a:t>., </a:t>
            </a:r>
            <a:r>
              <a:rPr lang="en-US" sz="2800" dirty="0" smtClean="0"/>
              <a:t>pools, fortresses, etc.)</a:t>
            </a:r>
            <a:endParaRPr lang="en-US" sz="2800" dirty="0"/>
          </a:p>
          <a:p>
            <a:pPr lvl="1"/>
            <a:r>
              <a:rPr lang="en-US" sz="3200" dirty="0" smtClean="0"/>
              <a:t>Identifying Artifacts </a:t>
            </a:r>
            <a:r>
              <a:rPr lang="en-US" sz="2800" dirty="0"/>
              <a:t>(e.g., </a:t>
            </a:r>
            <a:r>
              <a:rPr lang="en-US" sz="2800" dirty="0" smtClean="0"/>
              <a:t>coins referring to government rulers)</a:t>
            </a:r>
            <a:endParaRPr lang="en-US" sz="2800" dirty="0"/>
          </a:p>
          <a:p>
            <a:pPr lvl="1"/>
            <a:endParaRPr lang="en-US" sz="2400" dirty="0"/>
          </a:p>
        </p:txBody>
      </p:sp>
    </p:spTree>
    <p:extLst>
      <p:ext uri="{BB962C8B-B14F-4D97-AF65-F5344CB8AC3E}">
        <p14:creationId xmlns:p14="http://schemas.microsoft.com/office/powerpoint/2010/main" val="172383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Levels of Archaeological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791547"/>
            <a:ext cx="11506199" cy="506645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Historical Linguistic and Literary Evidence</a:t>
            </a:r>
          </a:p>
          <a:p>
            <a:pPr lvl="1"/>
            <a:r>
              <a:rPr lang="en-US" sz="3200" dirty="0" smtClean="0"/>
              <a:t>Names of people and places, etymologies, puns, etc.</a:t>
            </a:r>
          </a:p>
          <a:p>
            <a:pPr lvl="1"/>
            <a:r>
              <a:rPr lang="en-US" sz="3200" dirty="0" smtClean="0"/>
              <a:t>Literary styles of writing </a:t>
            </a:r>
            <a:r>
              <a:rPr lang="en-US" sz="2800" dirty="0" smtClean="0"/>
              <a:t>(e.g., parallelism in poetry, treaty styles, etc.)</a:t>
            </a:r>
          </a:p>
          <a:p>
            <a:pPr marL="0" indent="0">
              <a:buNone/>
            </a:pPr>
            <a:r>
              <a:rPr lang="en-US" sz="3600" dirty="0" smtClean="0">
                <a:solidFill>
                  <a:srgbClr val="FFFF00"/>
                </a:solidFill>
                <a:effectLst>
                  <a:outerShdw blurRad="38100" dist="38100" dir="2700000" algn="tl">
                    <a:srgbClr val="000000">
                      <a:alpha val="43137"/>
                    </a:srgbClr>
                  </a:outerShdw>
                </a:effectLst>
              </a:rPr>
              <a:t>Preponderance of Quality Accounts</a:t>
            </a:r>
            <a:endParaRPr lang="en-US" sz="3600" dirty="0">
              <a:solidFill>
                <a:srgbClr val="FFFF00"/>
              </a:solidFill>
              <a:effectLst>
                <a:outerShdw blurRad="38100" dist="38100" dir="2700000" algn="tl">
                  <a:srgbClr val="000000">
                    <a:alpha val="43137"/>
                  </a:srgbClr>
                </a:outerShdw>
              </a:effectLst>
            </a:endParaRPr>
          </a:p>
          <a:p>
            <a:pPr lvl="1"/>
            <a:r>
              <a:rPr lang="en-US" sz="3200" dirty="0" smtClean="0"/>
              <a:t>Histories all mentioning same overall headlines</a:t>
            </a:r>
            <a:br>
              <a:rPr lang="en-US" sz="3200" dirty="0" smtClean="0"/>
            </a:br>
            <a:r>
              <a:rPr lang="en-US" sz="2800" dirty="0" smtClean="0"/>
              <a:t>	(e.g., conspiracy plots)</a:t>
            </a:r>
            <a:endParaRPr lang="en-US" sz="2800" dirty="0"/>
          </a:p>
          <a:p>
            <a:pPr lvl="1"/>
            <a:r>
              <a:rPr lang="en-US" sz="3200" dirty="0" smtClean="0"/>
              <a:t>Commentators agree concerning</a:t>
            </a:r>
            <a:br>
              <a:rPr lang="en-US" sz="3200" dirty="0" smtClean="0"/>
            </a:br>
            <a:r>
              <a:rPr lang="en-US" sz="3200" dirty="0" smtClean="0"/>
              <a:t>	the ethics or tactics of major figures</a:t>
            </a:r>
            <a:endParaRPr lang="en-US" sz="3200" dirty="0"/>
          </a:p>
          <a:p>
            <a:pPr lvl="1"/>
            <a:endParaRPr lang="en-US" sz="2400" dirty="0"/>
          </a:p>
        </p:txBody>
      </p:sp>
    </p:spTree>
    <p:extLst>
      <p:ext uri="{BB962C8B-B14F-4D97-AF65-F5344CB8AC3E}">
        <p14:creationId xmlns:p14="http://schemas.microsoft.com/office/powerpoint/2010/main" val="10714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Examples of Evidence</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798" y="4777381"/>
            <a:ext cx="10496863" cy="860400"/>
          </a:xfrm>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Glimpsing </a:t>
            </a:r>
            <a:r>
              <a:rPr lang="en-US" sz="3600" cap="none" dirty="0">
                <a:solidFill>
                  <a:srgbClr val="FFFF00"/>
                </a:solidFill>
                <a:effectLst>
                  <a:outerShdw blurRad="38100" dist="38100" dir="2700000" algn="tl">
                    <a:srgbClr val="000000">
                      <a:alpha val="43137"/>
                    </a:srgbClr>
                  </a:outerShdw>
                </a:effectLst>
              </a:rPr>
              <a:t>what archaeology has to offer </a:t>
            </a:r>
          </a:p>
        </p:txBody>
      </p:sp>
    </p:spTree>
    <p:extLst>
      <p:ext uri="{BB962C8B-B14F-4D97-AF65-F5344CB8AC3E}">
        <p14:creationId xmlns:p14="http://schemas.microsoft.com/office/powerpoint/2010/main" val="3550587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1506198" cy="1456267"/>
          </a:xfrm>
        </p:spPr>
        <p:txBody>
          <a:bodyPr>
            <a:normAutofit/>
          </a:bodyPr>
          <a:lstStyle/>
          <a:p>
            <a:r>
              <a:rPr lang="en-US" sz="4000" cap="none" dirty="0" smtClean="0">
                <a:effectLst>
                  <a:outerShdw blurRad="38100" dist="38100" dir="2700000" algn="tl">
                    <a:srgbClr val="000000">
                      <a:alpha val="43137"/>
                    </a:srgbClr>
                  </a:outerShdw>
                </a:effectLst>
              </a:rPr>
              <a:t>Literature-Corroborated Sufficient </a:t>
            </a:r>
            <a:r>
              <a:rPr lang="en-US" sz="4000" cap="none" dirty="0">
                <a:effectLst>
                  <a:outerShdw blurRad="38100" dist="38100" dir="2700000" algn="tl">
                    <a:srgbClr val="000000">
                      <a:alpha val="43137"/>
                    </a:srgbClr>
                  </a:outerShdw>
                </a:effectLst>
              </a:rPr>
              <a:t>Individual </a:t>
            </a:r>
            <a:r>
              <a:rPr lang="en-US" sz="4000" cap="none" dirty="0" smtClean="0">
                <a:effectLst>
                  <a:outerShdw blurRad="38100" dist="38100" dir="2700000" algn="tl">
                    <a:srgbClr val="000000">
                      <a:alpha val="43137"/>
                    </a:srgbClr>
                  </a:outerShdw>
                </a:effectLst>
              </a:rPr>
              <a:t>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82987"/>
            <a:ext cx="11506199" cy="497501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Identifying Artifacts</a:t>
            </a:r>
          </a:p>
          <a:p>
            <a:pPr lvl="1"/>
            <a:r>
              <a:rPr lang="en-US" sz="3200" b="1" dirty="0" err="1" smtClean="0">
                <a:effectLst>
                  <a:outerShdw blurRad="38100" dist="38100" dir="2700000" algn="tl">
                    <a:srgbClr val="000000">
                      <a:alpha val="43137"/>
                    </a:srgbClr>
                  </a:outerShdw>
                </a:effectLst>
              </a:rPr>
              <a:t>Ziph</a:t>
            </a:r>
            <a:r>
              <a:rPr lang="en-US" sz="3200" dirty="0" smtClean="0">
                <a:effectLst>
                  <a:outerShdw blurRad="38100" dist="38100" dir="2700000" algn="tl">
                    <a:srgbClr val="000000">
                      <a:alpha val="43137"/>
                    </a:srgbClr>
                  </a:outerShdw>
                </a:effectLst>
              </a:rPr>
              <a:t> </a:t>
            </a:r>
            <a:r>
              <a:rPr lang="en-US" sz="3200" dirty="0" smtClean="0"/>
              <a:t>(Josh. 15:24) </a:t>
            </a:r>
            <a:r>
              <a:rPr lang="en-US" sz="3200" dirty="0" smtClean="0">
                <a:effectLst>
                  <a:outerShdw blurRad="38100" dist="38100" dir="2700000" algn="tl">
                    <a:srgbClr val="000000">
                      <a:alpha val="43137"/>
                    </a:srgbClr>
                  </a:outerShdw>
                </a:effectLst>
              </a:rPr>
              <a:t>and </a:t>
            </a:r>
            <a:r>
              <a:rPr lang="en-US" sz="3200" b="1" dirty="0" smtClean="0">
                <a:effectLst>
                  <a:outerShdw blurRad="38100" dist="38100" dir="2700000" algn="tl">
                    <a:srgbClr val="000000">
                      <a:alpha val="43137"/>
                    </a:srgbClr>
                  </a:outerShdw>
                </a:effectLst>
              </a:rPr>
              <a:t>Succoth</a:t>
            </a:r>
            <a:r>
              <a:rPr lang="en-US" sz="3200" dirty="0" smtClean="0">
                <a:effectLst>
                  <a:outerShdw blurRad="38100" dist="38100" dir="2700000" algn="tl">
                    <a:srgbClr val="000000">
                      <a:alpha val="43137"/>
                    </a:srgbClr>
                  </a:outerShdw>
                </a:effectLst>
              </a:rPr>
              <a:t> </a:t>
            </a:r>
            <a:r>
              <a:rPr lang="en-US" sz="3200" dirty="0" smtClean="0"/>
              <a:t>(Josh. 13:27 etc.)</a:t>
            </a:r>
          </a:p>
          <a:p>
            <a:pPr marL="914400" lvl="2" indent="0">
              <a:buNone/>
            </a:pPr>
            <a:r>
              <a:rPr lang="en-US" sz="3200" dirty="0" smtClean="0">
                <a:effectLst>
                  <a:outerShdw blurRad="38100" dist="38100" dir="2700000" algn="tl">
                    <a:srgbClr val="000000">
                      <a:alpha val="43137"/>
                    </a:srgbClr>
                  </a:outerShdw>
                </a:effectLst>
              </a:rPr>
              <a:t>Pottery found in Gibeon mentions town names</a:t>
            </a:r>
          </a:p>
          <a:p>
            <a:pPr marL="0" indent="0">
              <a:buNone/>
            </a:pPr>
            <a:r>
              <a:rPr lang="en-US" sz="3600" b="1" dirty="0" smtClean="0">
                <a:solidFill>
                  <a:srgbClr val="FFFF00"/>
                </a:solidFill>
                <a:effectLst>
                  <a:outerShdw blurRad="38100" dist="38100" dir="2700000" algn="tl">
                    <a:srgbClr val="000000">
                      <a:alpha val="43137"/>
                    </a:srgbClr>
                  </a:outerShdw>
                </a:effectLst>
              </a:rPr>
              <a:t>Presence of Giants </a:t>
            </a:r>
            <a:r>
              <a:rPr lang="en-US" sz="3600" dirty="0" smtClean="0">
                <a:solidFill>
                  <a:srgbClr val="FFFF00"/>
                </a:solidFill>
                <a:effectLst>
                  <a:outerShdw blurRad="38100" dist="38100" dir="2700000" algn="tl">
                    <a:srgbClr val="000000">
                      <a:alpha val="43137"/>
                    </a:srgbClr>
                  </a:outerShdw>
                </a:effectLst>
              </a:rPr>
              <a:t>(dying about 6 feet 9 inches tall)</a:t>
            </a:r>
          </a:p>
          <a:p>
            <a:pPr lvl="1"/>
            <a:r>
              <a:rPr lang="en-US" sz="3200" dirty="0" smtClean="0">
                <a:effectLst>
                  <a:outerShdw blurRad="38100" dist="38100" dir="2700000" algn="tl">
                    <a:srgbClr val="000000">
                      <a:alpha val="43137"/>
                    </a:srgbClr>
                  </a:outerShdw>
                </a:effectLst>
              </a:rPr>
              <a:t>One confirmed case of ancient Roman gigantism</a:t>
            </a:r>
          </a:p>
          <a:p>
            <a:pPr lvl="1"/>
            <a:r>
              <a:rPr lang="en-US" sz="3200" dirty="0" smtClean="0">
                <a:effectLst>
                  <a:outerShdw blurRad="38100" dist="38100" dir="2700000" algn="tl">
                    <a:srgbClr val="000000">
                      <a:alpha val="43137"/>
                    </a:srgbClr>
                  </a:outerShdw>
                </a:effectLst>
              </a:rPr>
              <a:t>Other likely cases of gigantism (found in Poland and Egypt)</a:t>
            </a:r>
          </a:p>
          <a:p>
            <a:pPr lvl="1"/>
            <a:r>
              <a:rPr lang="en-US" sz="3200" dirty="0" smtClean="0">
                <a:effectLst>
                  <a:outerShdw blurRad="38100" dist="38100" dir="2700000" algn="tl">
                    <a:srgbClr val="000000">
                      <a:alpha val="43137"/>
                    </a:srgbClr>
                  </a:outerShdw>
                </a:effectLst>
              </a:rPr>
              <a:t>Bible and extra-Biblical accounts of ancient gigantism</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74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Overwhelming Quantitative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52507"/>
            <a:ext cx="11302999" cy="500549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Pottery Styles</a:t>
            </a:r>
          </a:p>
          <a:p>
            <a:pPr lvl="1"/>
            <a:r>
              <a:rPr lang="en-US" sz="3200" dirty="0" smtClean="0">
                <a:effectLst>
                  <a:outerShdw blurRad="38100" dist="38100" dir="2700000" algn="tl">
                    <a:srgbClr val="000000">
                      <a:alpha val="43137"/>
                    </a:srgbClr>
                  </a:outerShdw>
                </a:effectLst>
              </a:rPr>
              <a:t>Islamic Glaze-ware</a:t>
            </a:r>
          </a:p>
          <a:p>
            <a:pPr marL="914400" lvl="2" indent="0">
              <a:buNone/>
            </a:pPr>
            <a:r>
              <a:rPr lang="en-US" sz="2800" dirty="0">
                <a:effectLst>
                  <a:outerShdw blurRad="38100" dist="38100" dir="2700000" algn="tl">
                    <a:srgbClr val="000000">
                      <a:alpha val="43137"/>
                    </a:srgbClr>
                  </a:outerShdw>
                </a:effectLst>
              </a:rPr>
              <a:t>Red-ware </a:t>
            </a:r>
            <a:r>
              <a:rPr lang="en-US" sz="2800" dirty="0" smtClean="0">
                <a:effectLst>
                  <a:outerShdw blurRad="38100" dist="38100" dir="2700000" algn="tl">
                    <a:srgbClr val="000000">
                      <a:alpha val="43137"/>
                    </a:srgbClr>
                  </a:outerShdw>
                </a:effectLst>
              </a:rPr>
              <a:t>shards </a:t>
            </a:r>
            <a:r>
              <a:rPr lang="en-US" sz="2800" dirty="0">
                <a:effectLst>
                  <a:outerShdw blurRad="38100" dist="38100" dir="2700000" algn="tl">
                    <a:srgbClr val="000000">
                      <a:alpha val="43137"/>
                    </a:srgbClr>
                  </a:outerShdw>
                </a:effectLst>
              </a:rPr>
              <a:t>glazed in yellow and </a:t>
            </a:r>
            <a:r>
              <a:rPr lang="en-US" sz="2800" dirty="0" smtClean="0">
                <a:effectLst>
                  <a:outerShdw blurRad="38100" dist="38100" dir="2700000" algn="tl">
                    <a:srgbClr val="000000">
                      <a:alpha val="43137"/>
                    </a:srgbClr>
                  </a:outerShdw>
                </a:effectLst>
              </a:rPr>
              <a:t>green</a:t>
            </a:r>
          </a:p>
          <a:p>
            <a:pPr lvl="1"/>
            <a:r>
              <a:rPr lang="en-US" sz="3200" dirty="0" smtClean="0">
                <a:effectLst>
                  <a:outerShdw blurRad="38100" dist="38100" dir="2700000" algn="tl">
                    <a:srgbClr val="000000">
                      <a:alpha val="43137"/>
                    </a:srgbClr>
                  </a:outerShdw>
                </a:effectLst>
              </a:rPr>
              <a:t>Byzantine “Gaza-ware”</a:t>
            </a:r>
          </a:p>
          <a:p>
            <a:pPr marL="914400" lvl="2" indent="0">
              <a:buNone/>
            </a:pPr>
            <a:r>
              <a:rPr lang="en-US" sz="2800" dirty="0">
                <a:effectLst>
                  <a:outerShdw blurRad="38100" dist="38100" dir="2700000" algn="tl">
                    <a:srgbClr val="000000">
                      <a:alpha val="43137"/>
                    </a:srgbClr>
                  </a:outerShdw>
                </a:effectLst>
              </a:rPr>
              <a:t>large rolled-rim </a:t>
            </a:r>
            <a:r>
              <a:rPr lang="en-US" sz="2800" dirty="0" smtClean="0">
                <a:effectLst>
                  <a:outerShdw blurRad="38100" dist="38100" dir="2700000" algn="tl">
                    <a:srgbClr val="000000">
                      <a:alpha val="43137"/>
                    </a:srgbClr>
                  </a:outerShdw>
                </a:effectLst>
              </a:rPr>
              <a:t>basins and artifacts found near firing kilns</a:t>
            </a:r>
          </a:p>
          <a:p>
            <a:pPr marL="0" indent="0">
              <a:buNone/>
            </a:pPr>
            <a:r>
              <a:rPr lang="en-US" sz="3600" b="1" dirty="0" smtClean="0">
                <a:solidFill>
                  <a:srgbClr val="FFFF00"/>
                </a:solidFill>
                <a:effectLst>
                  <a:outerShdw blurRad="38100" dist="38100" dir="2700000" algn="tl">
                    <a:srgbClr val="000000">
                      <a:alpha val="43137"/>
                    </a:srgbClr>
                  </a:outerShdw>
                </a:effectLst>
              </a:rPr>
              <a:t>Artwork</a:t>
            </a:r>
          </a:p>
          <a:p>
            <a:pPr lvl="1"/>
            <a:r>
              <a:rPr lang="en-US" sz="3200" dirty="0" smtClean="0">
                <a:effectLst>
                  <a:outerShdw blurRad="38100" dist="38100" dir="2700000" algn="tl">
                    <a:srgbClr val="000000">
                      <a:alpha val="43137"/>
                    </a:srgbClr>
                  </a:outerShdw>
                </a:effectLst>
              </a:rPr>
              <a:t>Idols and votive figures</a:t>
            </a:r>
            <a:endParaRPr lang="en-US" sz="3200" dirty="0">
              <a:effectLst>
                <a:outerShdw blurRad="38100" dist="38100" dir="2700000" algn="tl">
                  <a:srgbClr val="000000">
                    <a:alpha val="43137"/>
                  </a:srgbClr>
                </a:outerShdw>
              </a:effectLst>
            </a:endParaRPr>
          </a:p>
          <a:p>
            <a:pPr marL="914400" lvl="2" indent="0">
              <a:buNone/>
            </a:pPr>
            <a:endParaRPr lang="en-US" sz="2800" dirty="0" smtClean="0"/>
          </a:p>
        </p:txBody>
      </p:sp>
    </p:spTree>
    <p:extLst>
      <p:ext uri="{BB962C8B-B14F-4D97-AF65-F5344CB8AC3E}">
        <p14:creationId xmlns:p14="http://schemas.microsoft.com/office/powerpoint/2010/main" val="39543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Overwhelming Quantitative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37267"/>
            <a:ext cx="11506199" cy="4877858"/>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Other Findings</a:t>
            </a:r>
            <a:endParaRPr lang="en-US" sz="3200" dirty="0" smtClean="0"/>
          </a:p>
          <a:p>
            <a:pPr lvl="1"/>
            <a:r>
              <a:rPr lang="en-US" sz="3200" dirty="0" smtClean="0">
                <a:effectLst>
                  <a:outerShdw blurRad="38100" dist="38100" dir="2700000" algn="tl">
                    <a:srgbClr val="000000">
                      <a:alpha val="43137"/>
                    </a:srgbClr>
                  </a:outerShdw>
                </a:effectLst>
              </a:rPr>
              <a:t>Byzantine Winepresses</a:t>
            </a:r>
          </a:p>
          <a:p>
            <a:pPr marL="914400" lvl="2" indent="0">
              <a:buNone/>
            </a:pPr>
            <a:r>
              <a:rPr lang="en-US" sz="3200" dirty="0" smtClean="0">
                <a:effectLst>
                  <a:outerShdw blurRad="38100" dist="38100" dir="2700000" algn="tl">
                    <a:srgbClr val="000000">
                      <a:alpha val="43137"/>
                    </a:srgbClr>
                  </a:outerShdw>
                </a:effectLst>
              </a:rPr>
              <a:t>	with plastered </a:t>
            </a:r>
            <a:r>
              <a:rPr lang="en-US" sz="3200" dirty="0">
                <a:effectLst>
                  <a:outerShdw blurRad="38100" dist="38100" dir="2700000" algn="tl">
                    <a:srgbClr val="000000">
                      <a:alpha val="43137"/>
                    </a:srgbClr>
                  </a:outerShdw>
                </a:effectLst>
              </a:rPr>
              <a:t>walls, often with </a:t>
            </a:r>
            <a:r>
              <a:rPr lang="en-US" sz="3200" dirty="0" smtClean="0">
                <a:effectLst>
                  <a:outerShdw blurRad="38100" dist="38100" dir="2700000" algn="tl">
                    <a:srgbClr val="000000">
                      <a:alpha val="43137"/>
                    </a:srgbClr>
                  </a:outerShdw>
                </a:effectLst>
              </a:rPr>
              <a:t>layers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of </a:t>
            </a:r>
            <a:r>
              <a:rPr lang="en-US" sz="3200" dirty="0">
                <a:effectLst>
                  <a:outerShdw blurRad="38100" dist="38100" dir="2700000" algn="tl">
                    <a:srgbClr val="000000">
                      <a:alpha val="43137"/>
                    </a:srgbClr>
                  </a:outerShdw>
                </a:effectLst>
              </a:rPr>
              <a:t>body </a:t>
            </a:r>
            <a:r>
              <a:rPr lang="en-US" sz="3200" dirty="0" smtClean="0">
                <a:effectLst>
                  <a:outerShdw blurRad="38100" dist="38100" dir="2700000" algn="tl">
                    <a:srgbClr val="000000">
                      <a:alpha val="43137"/>
                    </a:srgbClr>
                  </a:outerShdw>
                </a:effectLst>
              </a:rPr>
              <a:t>shards embedded</a:t>
            </a:r>
          </a:p>
          <a:p>
            <a:pPr marL="914400" lvl="2" indent="0">
              <a:buNone/>
            </a:pP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with roughly </a:t>
            </a:r>
            <a:r>
              <a:rPr lang="en-US" sz="3200" dirty="0">
                <a:effectLst>
                  <a:outerShdw blurRad="38100" dist="38100" dir="2700000" algn="tl">
                    <a:srgbClr val="000000">
                      <a:alpha val="43137"/>
                    </a:srgbClr>
                  </a:outerShdw>
                </a:effectLst>
              </a:rPr>
              <a:t>cut </a:t>
            </a:r>
            <a:r>
              <a:rPr lang="en-US" sz="3200" dirty="0" smtClean="0">
                <a:effectLst>
                  <a:outerShdw blurRad="38100" dist="38100" dir="2700000" algn="tl">
                    <a:srgbClr val="000000">
                      <a:alpha val="43137"/>
                    </a:srgbClr>
                  </a:outerShdw>
                </a:effectLst>
              </a:rPr>
              <a:t>limestone mosaic flooring</a:t>
            </a:r>
          </a:p>
          <a:p>
            <a:pPr lvl="1"/>
            <a:r>
              <a:rPr lang="en-US" sz="3200" dirty="0" smtClean="0">
                <a:effectLst>
                  <a:outerShdw blurRad="38100" dist="38100" dir="2700000" algn="tl">
                    <a:srgbClr val="000000">
                      <a:alpha val="43137"/>
                    </a:srgbClr>
                  </a:outerShdw>
                </a:effectLst>
              </a:rPr>
              <a:t>Hippos present in Southern Egypt (e.g., Tell Edfu)</a:t>
            </a:r>
          </a:p>
          <a:p>
            <a:pPr marL="914400" lvl="2" indent="0">
              <a:buNone/>
            </a:pPr>
            <a:r>
              <a:rPr lang="en-US" sz="3200" dirty="0" smtClean="0">
                <a:effectLst>
                  <a:outerShdw blurRad="38100" dist="38100" dir="2700000" algn="tl">
                    <a:srgbClr val="000000">
                      <a:alpha val="43137"/>
                    </a:srgbClr>
                  </a:outerShdw>
                </a:effectLst>
              </a:rPr>
              <a:t>	bones of hippopotamus skulls found near silos</a:t>
            </a:r>
          </a:p>
        </p:txBody>
      </p:sp>
    </p:spTree>
    <p:extLst>
      <p:ext uri="{BB962C8B-B14F-4D97-AF65-F5344CB8AC3E}">
        <p14:creationId xmlns:p14="http://schemas.microsoft.com/office/powerpoint/2010/main" val="305927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79" y="2444861"/>
            <a:ext cx="4351421" cy="2002144"/>
          </a:xfrm>
        </p:spPr>
        <p:txBody>
          <a:bodyPr>
            <a:noAutofit/>
          </a:bodyPr>
          <a:lstStyle/>
          <a:p>
            <a:pPr algn="ctr"/>
            <a:r>
              <a:rPr lang="en-US" sz="4000" b="1" cap="none" dirty="0" smtClean="0">
                <a:solidFill>
                  <a:srgbClr val="FFFF00"/>
                </a:solidFill>
                <a:effectLst>
                  <a:outerShdw blurRad="38100" dist="38100" dir="2700000" algn="tl">
                    <a:srgbClr val="000000">
                      <a:alpha val="43137"/>
                    </a:srgbClr>
                  </a:outerShdw>
                </a:effectLst>
              </a:rPr>
              <a:t>Galilee Roman-era Pagan Temples</a:t>
            </a:r>
            <a:br>
              <a:rPr lang="en-US" sz="4000" b="1" cap="none" dirty="0" smtClean="0">
                <a:solidFill>
                  <a:srgbClr val="FFFF00"/>
                </a:solidFill>
                <a:effectLst>
                  <a:outerShdw blurRad="38100" dist="38100" dir="2700000" algn="tl">
                    <a:srgbClr val="000000">
                      <a:alpha val="43137"/>
                    </a:srgbClr>
                  </a:outerShdw>
                </a:effectLst>
              </a:rPr>
            </a:br>
            <a:r>
              <a:rPr lang="en-US" sz="4000" b="1" cap="none" dirty="0" smtClean="0">
                <a:solidFill>
                  <a:srgbClr val="FFFF00"/>
                </a:solidFill>
                <a:effectLst>
                  <a:outerShdw blurRad="38100" dist="38100" dir="2700000" algn="tl">
                    <a:srgbClr val="000000">
                      <a:alpha val="43137"/>
                    </a:srgbClr>
                  </a:outerShdw>
                </a:effectLst>
              </a:rPr>
              <a:t>&amp; Synagogues</a:t>
            </a:r>
            <a:endParaRPr lang="en-US" sz="4000" b="1" cap="none" dirty="0">
              <a:solidFill>
                <a:srgbClr val="FFFF00"/>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4246" y="234446"/>
            <a:ext cx="6450870" cy="6422974"/>
          </a:xfrm>
          <a:prstGeom prst="rect">
            <a:avLst/>
          </a:prstGeom>
          <a:ln>
            <a:noFill/>
          </a:ln>
          <a:effectLst>
            <a:softEdge rad="112500"/>
          </a:effectLst>
        </p:spPr>
      </p:pic>
      <p:sp>
        <p:nvSpPr>
          <p:cNvPr id="6" name="Oval 5"/>
          <p:cNvSpPr/>
          <p:nvPr/>
        </p:nvSpPr>
        <p:spPr>
          <a:xfrm>
            <a:off x="7611374" y="576603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81825" y="553311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86293" y="530020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38514" y="518374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686293" y="5044277"/>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973840" y="498604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94300" y="530020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23648" y="496879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58974" y="460146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423648" y="418810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42338" y="5406600"/>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021746" y="539293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69436" y="517439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500332" y="623616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255097" y="624046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54779" y="587242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117578" y="588177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367763" y="5730072"/>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646794" y="530020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646794" y="504211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378555" y="516002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39854" y="507302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110245" y="5019837"/>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856544" y="486454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529223" y="483148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266186" y="479984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089457" y="462301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316104" y="488542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26175" y="445228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90849" y="414191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406376" y="424353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682192" y="4001930"/>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161000" y="507302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968989" y="479768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389290" y="3443770"/>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393913" y="354329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207653" y="326151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035741" y="3553378"/>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611468" y="364755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190070" y="386677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9040622" y="4296647"/>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538310" y="396888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520273" y="424489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8351262" y="273744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73730" y="360474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610458" y="320939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936131" y="338081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196649" y="327694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772767" y="2349240"/>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164787" y="196716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30613" y="1897973"/>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696112" y="313932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509951" y="199630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436145" y="238554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436145" y="258866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0386087" y="2831657"/>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021393" y="2866180"/>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178970" y="3020662"/>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091230" y="2828722"/>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178970" y="2536679"/>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9399845" y="233059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661704" y="271029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0044105" y="2588661"/>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39228" y="2364384"/>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866446" y="2088356"/>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936211" y="4806706"/>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608727" y="3320465"/>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884891" y="4476449"/>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878163" y="4541237"/>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960126" y="1854861"/>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08336" y="1491200"/>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0224590" y="1698347"/>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901445" y="1543379"/>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554779" y="1336050"/>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901971" y="1100456"/>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0901971" y="423293"/>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22077" y="3278371"/>
            <a:ext cx="465826" cy="465826"/>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22077" y="3909005"/>
            <a:ext cx="465826" cy="465826"/>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itle 1"/>
          <p:cNvSpPr txBox="1">
            <a:spLocks/>
          </p:cNvSpPr>
          <p:nvPr/>
        </p:nvSpPr>
        <p:spPr>
          <a:xfrm>
            <a:off x="685801" y="609600"/>
            <a:ext cx="4718445" cy="1456267"/>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cap="none" dirty="0" smtClean="0">
                <a:effectLst>
                  <a:outerShdw blurRad="38100" dist="38100" dir="2700000" algn="tl">
                    <a:srgbClr val="000000">
                      <a:alpha val="43137"/>
                    </a:srgbClr>
                  </a:outerShdw>
                </a:effectLst>
              </a:rPr>
              <a:t>Overwhelming</a:t>
            </a:r>
            <a:br>
              <a:rPr lang="en-US" sz="4000" cap="none" dirty="0" smtClean="0">
                <a:effectLst>
                  <a:outerShdw blurRad="38100" dist="38100" dir="2700000" algn="tl">
                    <a:srgbClr val="000000">
                      <a:alpha val="43137"/>
                    </a:srgbClr>
                  </a:outerShdw>
                </a:effectLst>
              </a:rPr>
            </a:br>
            <a:r>
              <a:rPr lang="en-US" sz="4000" cap="none" dirty="0" smtClean="0">
                <a:effectLst>
                  <a:outerShdw blurRad="38100" dist="38100" dir="2700000" algn="tl">
                    <a:srgbClr val="000000">
                      <a:alpha val="43137"/>
                    </a:srgbClr>
                  </a:outerShdw>
                </a:effectLst>
              </a:rPr>
              <a:t>Quantitative Evidence</a:t>
            </a:r>
            <a:endParaRPr lang="en-US" sz="4000" cap="non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86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fade">
                                      <p:cBhvr>
                                        <p:cTn id="136" dur="500"/>
                                        <p:tgtEl>
                                          <p:spTgt spid="4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500"/>
                                        <p:tgtEl>
                                          <p:spTgt spid="5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fade">
                                      <p:cBhvr>
                                        <p:cTn id="148" dur="500"/>
                                        <p:tgtEl>
                                          <p:spTgt spid="5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500"/>
                                        <p:tgtEl>
                                          <p:spTgt spid="5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500"/>
                                        <p:tgtEl>
                                          <p:spTgt spid="5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fade">
                                      <p:cBhvr>
                                        <p:cTn id="166" dur="500"/>
                                        <p:tgtEl>
                                          <p:spTgt spid="5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fade">
                                      <p:cBhvr>
                                        <p:cTn id="169" dur="500"/>
                                        <p:tgtEl>
                                          <p:spTgt spid="6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2"/>
                                        </p:tgtEl>
                                        <p:attrNameLst>
                                          <p:attrName>style.visibility</p:attrName>
                                        </p:attrNameLst>
                                      </p:cBhvr>
                                      <p:to>
                                        <p:strVal val="visible"/>
                                      </p:to>
                                    </p:set>
                                    <p:animEffect transition="in" filter="fade">
                                      <p:cBhvr>
                                        <p:cTn id="175" dur="500"/>
                                        <p:tgtEl>
                                          <p:spTgt spid="6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3"/>
                                        </p:tgtEl>
                                        <p:attrNameLst>
                                          <p:attrName>style.visibility</p:attrName>
                                        </p:attrNameLst>
                                      </p:cBhvr>
                                      <p:to>
                                        <p:strVal val="visible"/>
                                      </p:to>
                                    </p:set>
                                    <p:animEffect transition="in" filter="fade">
                                      <p:cBhvr>
                                        <p:cTn id="178" dur="500"/>
                                        <p:tgtEl>
                                          <p:spTgt spid="63"/>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fade">
                                      <p:cBhvr>
                                        <p:cTn id="181" dur="500"/>
                                        <p:tgtEl>
                                          <p:spTgt spid="6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5"/>
                                        </p:tgtEl>
                                        <p:attrNameLst>
                                          <p:attrName>style.visibility</p:attrName>
                                        </p:attrNameLst>
                                      </p:cBhvr>
                                      <p:to>
                                        <p:strVal val="visible"/>
                                      </p:to>
                                    </p:set>
                                    <p:animEffect transition="in" filter="fade">
                                      <p:cBhvr>
                                        <p:cTn id="184" dur="500"/>
                                        <p:tgtEl>
                                          <p:spTgt spid="65"/>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6"/>
                                        </p:tgtEl>
                                        <p:attrNameLst>
                                          <p:attrName>style.visibility</p:attrName>
                                        </p:attrNameLst>
                                      </p:cBhvr>
                                      <p:to>
                                        <p:strVal val="visible"/>
                                      </p:to>
                                    </p:set>
                                    <p:animEffect transition="in" filter="fade">
                                      <p:cBhvr>
                                        <p:cTn id="187" dur="500"/>
                                        <p:tgtEl>
                                          <p:spTgt spid="66"/>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500"/>
                                        <p:tgtEl>
                                          <p:spTgt spid="67"/>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68"/>
                                        </p:tgtEl>
                                        <p:attrNameLst>
                                          <p:attrName>style.visibility</p:attrName>
                                        </p:attrNameLst>
                                      </p:cBhvr>
                                      <p:to>
                                        <p:strVal val="visible"/>
                                      </p:to>
                                    </p:set>
                                    <p:animEffect transition="in" filter="fade">
                                      <p:cBhvr>
                                        <p:cTn id="193" dur="500"/>
                                        <p:tgtEl>
                                          <p:spTgt spid="68"/>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fade">
                                      <p:cBhvr>
                                        <p:cTn id="196" dur="500"/>
                                        <p:tgtEl>
                                          <p:spTgt spid="69"/>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fade">
                                      <p:cBhvr>
                                        <p:cTn id="199" dur="500"/>
                                        <p:tgtEl>
                                          <p:spTgt spid="70"/>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71"/>
                                        </p:tgtEl>
                                        <p:attrNameLst>
                                          <p:attrName>style.visibility</p:attrName>
                                        </p:attrNameLst>
                                      </p:cBhvr>
                                      <p:to>
                                        <p:strVal val="visible"/>
                                      </p:to>
                                    </p:set>
                                    <p:animEffect transition="in" filter="fade">
                                      <p:cBhvr>
                                        <p:cTn id="202" dur="500"/>
                                        <p:tgtEl>
                                          <p:spTgt spid="71"/>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2"/>
                                        </p:tgtEl>
                                        <p:attrNameLst>
                                          <p:attrName>style.visibility</p:attrName>
                                        </p:attrNameLst>
                                      </p:cBhvr>
                                      <p:to>
                                        <p:strVal val="visible"/>
                                      </p:to>
                                    </p:set>
                                    <p:animEffect transition="in" filter="fade">
                                      <p:cBhvr>
                                        <p:cTn id="205" dur="500"/>
                                        <p:tgtEl>
                                          <p:spTgt spid="72"/>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fade">
                                      <p:cBhvr>
                                        <p:cTn id="208" dur="500"/>
                                        <p:tgtEl>
                                          <p:spTgt spid="7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74"/>
                                        </p:tgtEl>
                                        <p:attrNameLst>
                                          <p:attrName>style.visibility</p:attrName>
                                        </p:attrNameLst>
                                      </p:cBhvr>
                                      <p:to>
                                        <p:strVal val="visible"/>
                                      </p:to>
                                    </p:set>
                                    <p:animEffect transition="in" filter="fade">
                                      <p:cBhvr>
                                        <p:cTn id="211" dur="500"/>
                                        <p:tgtEl>
                                          <p:spTgt spid="7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fade">
                                      <p:cBhvr>
                                        <p:cTn id="214" dur="500"/>
                                        <p:tgtEl>
                                          <p:spTgt spid="7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6"/>
                                        </p:tgtEl>
                                        <p:attrNameLst>
                                          <p:attrName>style.visibility</p:attrName>
                                        </p:attrNameLst>
                                      </p:cBhvr>
                                      <p:to>
                                        <p:strVal val="visible"/>
                                      </p:to>
                                    </p:set>
                                    <p:animEffect transition="in" filter="fade">
                                      <p:cBhvr>
                                        <p:cTn id="217" dur="500"/>
                                        <p:tgtEl>
                                          <p:spTgt spid="7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7"/>
                                        </p:tgtEl>
                                        <p:attrNameLst>
                                          <p:attrName>style.visibility</p:attrName>
                                        </p:attrNameLst>
                                      </p:cBhvr>
                                      <p:to>
                                        <p:strVal val="visible"/>
                                      </p:to>
                                    </p:set>
                                    <p:animEffect transition="in" filter="fade">
                                      <p:cBhvr>
                                        <p:cTn id="220" dur="500"/>
                                        <p:tgtEl>
                                          <p:spTgt spid="7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78"/>
                                        </p:tgtEl>
                                        <p:attrNameLst>
                                          <p:attrName>style.visibility</p:attrName>
                                        </p:attrNameLst>
                                      </p:cBhvr>
                                      <p:to>
                                        <p:strVal val="visible"/>
                                      </p:to>
                                    </p:set>
                                    <p:animEffect transition="in" filter="fade">
                                      <p:cBhvr>
                                        <p:cTn id="223" dur="500"/>
                                        <p:tgtEl>
                                          <p:spTgt spid="7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79"/>
                                        </p:tgtEl>
                                        <p:attrNameLst>
                                          <p:attrName>style.visibility</p:attrName>
                                        </p:attrNameLst>
                                      </p:cBhvr>
                                      <p:to>
                                        <p:strVal val="visible"/>
                                      </p:to>
                                    </p:set>
                                    <p:animEffect transition="in" filter="fade">
                                      <p:cBhvr>
                                        <p:cTn id="226" dur="500"/>
                                        <p:tgtEl>
                                          <p:spTgt spid="7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fade">
                                      <p:cBhvr>
                                        <p:cTn id="229" dur="500"/>
                                        <p:tgtEl>
                                          <p:spTgt spid="80"/>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2"/>
                                        </p:tgtEl>
                                        <p:attrNameLst>
                                          <p:attrName>style.visibility</p:attrName>
                                        </p:attrNameLst>
                                      </p:cBhvr>
                                      <p:to>
                                        <p:strVal val="visible"/>
                                      </p:to>
                                    </p:set>
                                    <p:animEffect transition="in" filter="fade">
                                      <p:cBhvr>
                                        <p:cTn id="232" dur="500"/>
                                        <p:tgtEl>
                                          <p:spTgt spid="82"/>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83"/>
                                        </p:tgtEl>
                                        <p:attrNameLst>
                                          <p:attrName>style.visibility</p:attrName>
                                        </p:attrNameLst>
                                      </p:cBhvr>
                                      <p:to>
                                        <p:strVal val="visible"/>
                                      </p:to>
                                    </p:set>
                                    <p:animEffect transition="in" filter="fade">
                                      <p:cBhvr>
                                        <p:cTn id="235" dur="500"/>
                                        <p:tgtEl>
                                          <p:spTgt spid="83"/>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1"/>
                                        </p:tgtEl>
                                        <p:attrNameLst>
                                          <p:attrName>style.visibility</p:attrName>
                                        </p:attrNameLst>
                                      </p:cBhvr>
                                      <p:to>
                                        <p:strVal val="visible"/>
                                      </p:to>
                                    </p:set>
                                    <p:animEffect transition="in" filter="fade">
                                      <p:cBhvr>
                                        <p:cTn id="23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srgbClr val="FFFF00"/>
                </a:solidFill>
                <a:effectLst>
                  <a:outerShdw blurRad="38100" dist="38100" dir="2700000" algn="tl">
                    <a:srgbClr val="000000">
                      <a:alpha val="43137"/>
                    </a:srgbClr>
                  </a:outerShdw>
                </a:effectLst>
              </a:rPr>
              <a:t>Digging into this Lesson</a:t>
            </a:r>
            <a:endParaRPr lang="en-US" sz="4000" b="1" cap="none"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610425"/>
          </a:xfrm>
        </p:spPr>
        <p:txBody>
          <a:bodyPr anchor="t">
            <a:normAutofit/>
          </a:bodyPr>
          <a:lstStyle/>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Reasons to study archaeology</a:t>
            </a:r>
          </a:p>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Archaeological terminology</a:t>
            </a:r>
          </a:p>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Types of evidence uncovered by archaeology</a:t>
            </a:r>
          </a:p>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Archaeological levels of evidence</a:t>
            </a:r>
          </a:p>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Examples of </a:t>
            </a:r>
            <a:r>
              <a:rPr lang="en-US" sz="3600" dirty="0">
                <a:effectLst>
                  <a:outerShdw blurRad="38100" dist="38100" dir="2700000" algn="tl">
                    <a:srgbClr val="000000">
                      <a:alpha val="43137"/>
                    </a:srgbClr>
                  </a:outerShdw>
                </a:effectLst>
              </a:rPr>
              <a:t>a</a:t>
            </a:r>
            <a:r>
              <a:rPr lang="en-US" sz="3600" dirty="0" smtClean="0">
                <a:effectLst>
                  <a:outerShdw blurRad="38100" dist="38100" dir="2700000" algn="tl">
                    <a:srgbClr val="000000">
                      <a:alpha val="43137"/>
                    </a:srgbClr>
                  </a:outerShdw>
                </a:effectLst>
              </a:rPr>
              <a:t>rchaeological evidence</a:t>
            </a:r>
          </a:p>
          <a:p>
            <a:pPr>
              <a:buFont typeface="Wingdings" panose="05000000000000000000" pitchFamily="2" charset="2"/>
              <a:buChar char="Ø"/>
            </a:pPr>
            <a:r>
              <a:rPr lang="en-US" sz="3600" dirty="0" smtClean="0">
                <a:effectLst>
                  <a:outerShdw blurRad="38100" dist="38100" dir="2700000" algn="tl">
                    <a:srgbClr val="000000">
                      <a:alpha val="43137"/>
                    </a:srgbClr>
                  </a:outerShdw>
                </a:effectLst>
              </a:rPr>
              <a:t>Old Testament political </a:t>
            </a:r>
            <a:r>
              <a:rPr lang="en-US" sz="3600" dirty="0">
                <a:effectLst>
                  <a:outerShdw blurRad="38100" dist="38100" dir="2700000" algn="tl">
                    <a:srgbClr val="000000">
                      <a:alpha val="43137"/>
                    </a:srgbClr>
                  </a:outerShdw>
                </a:effectLst>
              </a:rPr>
              <a:t>f</a:t>
            </a:r>
            <a:r>
              <a:rPr lang="en-US" sz="3600" dirty="0" smtClean="0">
                <a:effectLst>
                  <a:outerShdw blurRad="38100" dist="38100" dir="2700000" algn="tl">
                    <a:srgbClr val="000000">
                      <a:alpha val="43137"/>
                    </a:srgbClr>
                  </a:outerShdw>
                </a:effectLst>
              </a:rPr>
              <a:t>igures </a:t>
            </a:r>
            <a:r>
              <a:rPr lang="en-US" sz="3600" dirty="0">
                <a:effectLst>
                  <a:outerShdw blurRad="38100" dist="38100" dir="2700000" algn="tl">
                    <a:srgbClr val="000000">
                      <a:alpha val="43137"/>
                    </a:srgbClr>
                  </a:outerShdw>
                </a:effectLst>
              </a:rPr>
              <a:t>v</a:t>
            </a:r>
            <a:r>
              <a:rPr lang="en-US" sz="3600" dirty="0" smtClean="0">
                <a:effectLst>
                  <a:outerShdw blurRad="38100" dist="38100" dir="2700000" algn="tl">
                    <a:srgbClr val="000000">
                      <a:alpha val="43137"/>
                    </a:srgbClr>
                  </a:outerShdw>
                </a:effectLst>
              </a:rPr>
              <a:t>erified</a:t>
            </a:r>
          </a:p>
          <a:p>
            <a:pPr marL="0" indent="0">
              <a:buNone/>
            </a:pPr>
            <a:endParaRPr lang="en-US" sz="2400" dirty="0" smtClean="0"/>
          </a:p>
          <a:p>
            <a:pPr marL="342900" indent="-342900">
              <a:buFont typeface="+mj-lt"/>
              <a:buAutoNum type="arabicPeriod"/>
            </a:pPr>
            <a:endParaRPr lang="en-US" sz="2400" dirty="0"/>
          </a:p>
        </p:txBody>
      </p:sp>
    </p:spTree>
    <p:extLst>
      <p:ext uri="{BB962C8B-B14F-4D97-AF65-F5344CB8AC3E}">
        <p14:creationId xmlns:p14="http://schemas.microsoft.com/office/powerpoint/2010/main" val="32728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Historical Linguistic and Literary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06787"/>
            <a:ext cx="10131425" cy="364913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Names in History</a:t>
            </a:r>
          </a:p>
          <a:p>
            <a:pPr lvl="1"/>
            <a:r>
              <a:rPr lang="en-US" sz="3000" b="1" dirty="0" smtClean="0">
                <a:effectLst>
                  <a:outerShdw blurRad="38100" dist="38100" dir="2700000" algn="tl">
                    <a:srgbClr val="000000">
                      <a:alpha val="43137"/>
                    </a:srgbClr>
                  </a:outerShdw>
                </a:effectLst>
              </a:rPr>
              <a:t>Potiphar</a:t>
            </a:r>
            <a:r>
              <a:rPr lang="en-US" sz="3000" dirty="0" smtClean="0">
                <a:effectLst>
                  <a:outerShdw blurRad="38100" dist="38100" dir="2700000" algn="tl">
                    <a:srgbClr val="000000">
                      <a:alpha val="43137"/>
                    </a:srgbClr>
                  </a:outerShdw>
                </a:effectLst>
              </a:rPr>
              <a:t> (Gen. 37:36 and Gen. 39:1)</a:t>
            </a:r>
          </a:p>
          <a:p>
            <a:pPr marL="914400" lvl="2" indent="0">
              <a:buNone/>
            </a:pPr>
            <a:r>
              <a:rPr lang="en-US" sz="2800" dirty="0" smtClean="0">
                <a:effectLst>
                  <a:outerShdw blurRad="38100" dist="38100" dir="2700000" algn="tl">
                    <a:srgbClr val="000000">
                      <a:alpha val="43137"/>
                    </a:srgbClr>
                  </a:outerShdw>
                </a:effectLst>
              </a:rPr>
              <a:t>Egyptian name means “belonging to the Sun”</a:t>
            </a:r>
          </a:p>
          <a:p>
            <a:pPr marL="914400" lvl="2" indent="0">
              <a:buNone/>
            </a:pPr>
            <a:r>
              <a:rPr lang="en-US" sz="2800" dirty="0" smtClean="0">
                <a:effectLst>
                  <a:outerShdw blurRad="38100" dist="38100" dir="2700000" algn="tl">
                    <a:srgbClr val="000000">
                      <a:alpha val="43137"/>
                    </a:srgbClr>
                  </a:outerShdw>
                </a:effectLst>
              </a:rPr>
              <a:t>Similar Egyptian name “</a:t>
            </a:r>
            <a:r>
              <a:rPr lang="en-US" sz="2800" dirty="0" err="1" smtClean="0">
                <a:effectLst>
                  <a:outerShdw blurRad="38100" dist="38100" dir="2700000" algn="tl">
                    <a:srgbClr val="000000">
                      <a:alpha val="43137"/>
                    </a:srgbClr>
                  </a:outerShdw>
                </a:effectLst>
              </a:rPr>
              <a:t>Poti-Pherah</a:t>
            </a:r>
            <a:r>
              <a:rPr lang="en-US" sz="2800" dirty="0" smtClean="0">
                <a:effectLst>
                  <a:outerShdw blurRad="38100" dist="38100" dir="2700000" algn="tl">
                    <a:srgbClr val="000000">
                      <a:alpha val="43137"/>
                    </a:srgbClr>
                  </a:outerShdw>
                </a:effectLst>
              </a:rPr>
              <a:t>” means “Ra gave him”</a:t>
            </a:r>
          </a:p>
          <a:p>
            <a:pPr lvl="1"/>
            <a:r>
              <a:rPr lang="en-US" sz="3000" b="1" dirty="0" smtClean="0">
                <a:effectLst>
                  <a:outerShdw blurRad="38100" dist="38100" dir="2700000" algn="tl">
                    <a:srgbClr val="000000">
                      <a:alpha val="43137"/>
                    </a:srgbClr>
                  </a:outerShdw>
                </a:effectLst>
              </a:rPr>
              <a:t>Land of Goshen </a:t>
            </a:r>
            <a:r>
              <a:rPr lang="en-US" sz="3000" dirty="0" smtClean="0">
                <a:effectLst>
                  <a:outerShdw blurRad="38100" dist="38100" dir="2700000" algn="tl">
                    <a:srgbClr val="000000">
                      <a:alpha val="43137"/>
                    </a:srgbClr>
                  </a:outerShdw>
                </a:effectLst>
              </a:rPr>
              <a:t>(Gen. 45:10, Gen. 47, Ex. 8:22, etc.)</a:t>
            </a:r>
          </a:p>
          <a:p>
            <a:pPr marL="914400" lvl="2" indent="0">
              <a:buNone/>
            </a:pPr>
            <a:r>
              <a:rPr lang="en-US" sz="2800" dirty="0" smtClean="0">
                <a:effectLst>
                  <a:outerShdw blurRad="38100" dist="38100" dir="2700000" algn="tl">
                    <a:srgbClr val="000000">
                      <a:alpha val="43137"/>
                    </a:srgbClr>
                  </a:outerShdw>
                </a:effectLst>
              </a:rPr>
              <a:t>Identified as 20</a:t>
            </a:r>
            <a:r>
              <a:rPr lang="en-US" sz="2800" baseline="30000" dirty="0" smtClean="0">
                <a:effectLst>
                  <a:outerShdw blurRad="38100" dist="38100" dir="2700000" algn="tl">
                    <a:srgbClr val="000000">
                      <a:alpha val="43137"/>
                    </a:srgbClr>
                  </a:outerShdw>
                </a:effectLst>
              </a:rPr>
              <a:t>th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nome</a:t>
            </a:r>
            <a:r>
              <a:rPr lang="en-US" sz="2800" dirty="0" smtClean="0">
                <a:effectLst>
                  <a:outerShdw blurRad="38100" dist="38100" dir="2700000" algn="tl">
                    <a:srgbClr val="000000">
                      <a:alpha val="43137"/>
                    </a:srgbClr>
                  </a:outerShdw>
                </a:effectLst>
              </a:rPr>
              <a:t> of Egypt (in Eastern Egyptian Delta)</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33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effectLst>
                  <a:outerShdw blurRad="38100" dist="38100" dir="2700000" algn="tl">
                    <a:srgbClr val="000000">
                      <a:alpha val="43137"/>
                    </a:srgbClr>
                  </a:outerShdw>
                </a:effectLst>
              </a:rPr>
              <a:t>Historical Linguistic and Literary Evidence</a:t>
            </a:r>
            <a:endParaRPr lang="en-US" sz="4000"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131425" cy="486452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Names in History</a:t>
            </a:r>
          </a:p>
          <a:p>
            <a:pPr lvl="1"/>
            <a:r>
              <a:rPr lang="en-US" sz="3000" b="1" dirty="0" smtClean="0">
                <a:effectLst>
                  <a:outerShdw blurRad="38100" dist="38100" dir="2700000" algn="tl">
                    <a:srgbClr val="000000">
                      <a:alpha val="43137"/>
                    </a:srgbClr>
                  </a:outerShdw>
                </a:effectLst>
              </a:rPr>
              <a:t>Abishai</a:t>
            </a:r>
            <a:r>
              <a:rPr lang="en-US" sz="3000" dirty="0" smtClean="0">
                <a:effectLst>
                  <a:outerShdw blurRad="38100" dist="38100" dir="2700000" algn="tl">
                    <a:srgbClr val="000000">
                      <a:alpha val="43137"/>
                    </a:srgbClr>
                  </a:outerShdw>
                </a:effectLst>
              </a:rPr>
              <a:t> (1</a:t>
            </a:r>
            <a:r>
              <a:rPr lang="en-US" sz="3000" baseline="30000" dirty="0" smtClean="0">
                <a:effectLst>
                  <a:outerShdw blurRad="38100" dist="38100" dir="2700000" algn="tl">
                    <a:srgbClr val="000000">
                      <a:alpha val="43137"/>
                    </a:srgbClr>
                  </a:outerShdw>
                </a:effectLst>
              </a:rPr>
              <a:t>st</a:t>
            </a:r>
            <a:r>
              <a:rPr lang="en-US" sz="3000" dirty="0" smtClean="0">
                <a:effectLst>
                  <a:outerShdw blurRad="38100" dist="38100" dir="2700000" algn="tl">
                    <a:srgbClr val="000000">
                      <a:alpha val="43137"/>
                    </a:srgbClr>
                  </a:outerShdw>
                </a:effectLst>
              </a:rPr>
              <a:t> Sam. 26:6)</a:t>
            </a:r>
          </a:p>
          <a:p>
            <a:pPr marL="914400" lvl="2" indent="0">
              <a:buNone/>
            </a:pPr>
            <a:r>
              <a:rPr lang="en-US" sz="2800" dirty="0" smtClean="0">
                <a:effectLst>
                  <a:outerShdw blurRad="38100" dist="38100" dir="2700000" algn="tl">
                    <a:srgbClr val="000000">
                      <a:alpha val="43137"/>
                    </a:srgbClr>
                  </a:outerShdw>
                </a:effectLst>
              </a:rPr>
              <a:t>Semitic name also in depiction at Khnum-hotpe tomb</a:t>
            </a:r>
          </a:p>
          <a:p>
            <a:pPr marL="914400" lvl="2" indent="0">
              <a:buNone/>
            </a:pPr>
            <a:r>
              <a:rPr lang="en-US" sz="2800" dirty="0" smtClean="0">
                <a:effectLst>
                  <a:outerShdw blurRad="38100" dist="38100" dir="2700000" algn="tl">
                    <a:srgbClr val="000000">
                      <a:alpha val="43137"/>
                    </a:srgbClr>
                  </a:outerShdw>
                </a:effectLst>
              </a:rPr>
              <a:t>Khnum-hotpe tomb about 900 years prior to Bible’s Abishai</a:t>
            </a:r>
          </a:p>
          <a:p>
            <a:pPr lvl="1"/>
            <a:r>
              <a:rPr lang="en-US" sz="3000" b="1" dirty="0" smtClean="0"/>
              <a:t>Goliath</a:t>
            </a:r>
            <a:r>
              <a:rPr lang="en-US" sz="3000" dirty="0" smtClean="0"/>
              <a:t> (1</a:t>
            </a:r>
            <a:r>
              <a:rPr lang="en-US" sz="3000" baseline="30000" dirty="0" smtClean="0"/>
              <a:t>st</a:t>
            </a:r>
            <a:r>
              <a:rPr lang="en-US" sz="3000" dirty="0" smtClean="0"/>
              <a:t> Sam. 17)</a:t>
            </a:r>
          </a:p>
          <a:p>
            <a:pPr marL="914400" lvl="2" indent="0">
              <a:buNone/>
            </a:pPr>
            <a:r>
              <a:rPr lang="en-US" sz="2800" dirty="0" smtClean="0"/>
              <a:t>Comparable name discovered at Gath</a:t>
            </a:r>
          </a:p>
          <a:p>
            <a:pPr marL="914400" lvl="2" indent="0">
              <a:buNone/>
            </a:pPr>
            <a:r>
              <a:rPr lang="en-US" sz="2800" dirty="0" smtClean="0"/>
              <a:t>Some suspect “Goliath” could be a title</a:t>
            </a:r>
            <a:br>
              <a:rPr lang="en-US" sz="2800" dirty="0" smtClean="0"/>
            </a:br>
            <a:r>
              <a:rPr lang="en-US" sz="2800" dirty="0" smtClean="0"/>
              <a:t>	for a particular military office</a:t>
            </a:r>
            <a:endParaRPr lang="en-US" sz="2800" dirty="0"/>
          </a:p>
        </p:txBody>
      </p:sp>
    </p:spTree>
    <p:extLst>
      <p:ext uri="{BB962C8B-B14F-4D97-AF65-F5344CB8AC3E}">
        <p14:creationId xmlns:p14="http://schemas.microsoft.com/office/powerpoint/2010/main" val="3301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72863"/>
            <a:ext cx="12192000" cy="1949775"/>
          </a:xfrm>
        </p:spPr>
        <p:txBody>
          <a:bodyPr>
            <a:noAutofit/>
          </a:bodyPr>
          <a:lstStyle/>
          <a:p>
            <a:pPr algn="ctr"/>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0" y="4254867"/>
            <a:ext cx="12192000" cy="860400"/>
          </a:xfrm>
        </p:spPr>
        <p:txBody>
          <a:bodyPr>
            <a:normAutofit/>
          </a:bodyPr>
          <a:lstStyle/>
          <a:p>
            <a:pPr algn="ctr"/>
            <a:r>
              <a:rPr lang="en-US" sz="3600" cap="none" dirty="0" smtClean="0">
                <a:solidFill>
                  <a:srgbClr val="FFFF00"/>
                </a:solidFill>
                <a:effectLst>
                  <a:outerShdw blurRad="38100" dist="38100" dir="2700000" algn="tl">
                    <a:srgbClr val="000000">
                      <a:alpha val="43137"/>
                    </a:srgbClr>
                  </a:outerShdw>
                </a:effectLst>
              </a:rPr>
              <a:t>A Tribute to the Ancient Political World</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7595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5590"/>
            <a:ext cx="6164653" cy="1058318"/>
          </a:xfrm>
        </p:spPr>
        <p:txBody>
          <a:bodyPr anchor="t">
            <a:normAutofit/>
          </a:bodyPr>
          <a:lstStyle/>
          <a:p>
            <a:pPr algn="ctr"/>
            <a:r>
              <a:rPr lang="en-US" sz="4800" b="1" cap="none" dirty="0" smtClean="0">
                <a:solidFill>
                  <a:srgbClr val="FFFF00"/>
                </a:solidFill>
                <a:effectLst>
                  <a:outerShdw blurRad="38100" dist="38100" dir="2700000" algn="tl">
                    <a:srgbClr val="000000">
                      <a:alpha val="43137"/>
                    </a:srgbClr>
                  </a:outerShdw>
                </a:effectLst>
              </a:rPr>
              <a:t>Mesha Stele</a:t>
            </a:r>
            <a:endParaRPr lang="en-US" sz="4800" b="1" cap="none" dirty="0">
              <a:solidFill>
                <a:srgbClr val="FFFF00"/>
              </a:solidFill>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198627" y="1967171"/>
            <a:ext cx="4182136" cy="2775265"/>
          </a:xfrm>
          <a:prstGeom prst="rect">
            <a:avLst/>
          </a:prstGeom>
          <a:ln>
            <a:noFill/>
          </a:ln>
          <a:effectLst>
            <a:softEdge rad="112500"/>
          </a:effectLst>
        </p:spPr>
      </p:pic>
      <p:sp>
        <p:nvSpPr>
          <p:cNvPr id="4" name="Text Placeholder 3"/>
          <p:cNvSpPr>
            <a:spLocks noGrp="1"/>
          </p:cNvSpPr>
          <p:nvPr>
            <p:ph type="body" sz="half" idx="2"/>
          </p:nvPr>
        </p:nvSpPr>
        <p:spPr>
          <a:xfrm>
            <a:off x="685798" y="1520908"/>
            <a:ext cx="6164653"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Made on order from</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King Mesha of Moab</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King Mesha mentioned</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in 2</a:t>
            </a:r>
            <a:r>
              <a:rPr lang="en-US" sz="3600" baseline="30000" dirty="0" smtClean="0">
                <a:effectLst>
                  <a:outerShdw blurRad="38100" dist="38100" dir="2700000" algn="tl">
                    <a:srgbClr val="000000">
                      <a:alpha val="43137"/>
                    </a:srgbClr>
                  </a:outerShdw>
                </a:effectLst>
              </a:rPr>
              <a:t>nd</a:t>
            </a:r>
            <a:r>
              <a:rPr lang="en-US" sz="3600" dirty="0" smtClean="0">
                <a:effectLst>
                  <a:outerShdw blurRad="38100" dist="38100" dir="2700000" algn="tl">
                    <a:srgbClr val="000000">
                      <a:alpha val="43137"/>
                    </a:srgbClr>
                  </a:outerShdw>
                </a:effectLst>
              </a:rPr>
              <a:t> Kings 3:4-27</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Slab made of basalt</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Stele records </a:t>
            </a:r>
            <a:r>
              <a:rPr lang="en-US" sz="3600" dirty="0">
                <a:effectLst>
                  <a:outerShdw blurRad="38100" dist="38100" dir="2700000" algn="tl">
                    <a:srgbClr val="000000">
                      <a:alpha val="43137"/>
                    </a:srgbClr>
                  </a:outerShdw>
                </a:effectLst>
              </a:rPr>
              <a:t>how </a:t>
            </a:r>
            <a:r>
              <a:rPr lang="en-US" sz="3600" dirty="0" err="1">
                <a:effectLst>
                  <a:outerShdw blurRad="38100" dist="38100" dir="2700000" algn="tl">
                    <a:srgbClr val="000000">
                      <a:alpha val="43137"/>
                    </a:srgbClr>
                  </a:outerShdw>
                </a:effectLst>
              </a:rPr>
              <a:t>Kemosh</a:t>
            </a:r>
            <a:r>
              <a:rPr lang="en-US" sz="3600" dirty="0">
                <a:effectLst>
                  <a:outerShdw blurRad="38100" dist="38100" dir="2700000" algn="tl">
                    <a:srgbClr val="000000">
                      <a:alpha val="43137"/>
                    </a:srgbClr>
                  </a:outerShdw>
                </a:effectLst>
              </a:rPr>
              <a:t>,</a:t>
            </a:r>
            <a:r>
              <a:rPr lang="en-US" sz="3600" dirty="0" smtClean="0">
                <a:effectLst>
                  <a:outerShdw blurRad="38100" dist="38100" dir="2700000" algn="tl">
                    <a:srgbClr val="000000">
                      <a:alpha val="43137"/>
                    </a:srgbClr>
                  </a:outerShdw>
                </a:effectLst>
              </a:rPr>
              <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god of Moab, helped</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Moab rebel against Israel</a:t>
            </a:r>
          </a:p>
        </p:txBody>
      </p:sp>
    </p:spTree>
    <p:extLst>
      <p:ext uri="{BB962C8B-B14F-4D97-AF65-F5344CB8AC3E}">
        <p14:creationId xmlns:p14="http://schemas.microsoft.com/office/powerpoint/2010/main" val="29938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798" y="4777381"/>
            <a:ext cx="10496863" cy="860400"/>
          </a:xfrm>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Egypt &amp; Nubia</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67146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Egyptian &amp; Nubian Bible Characters Verified by Archaeology</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22027"/>
            <a:ext cx="11506199" cy="503597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Rulers</a:t>
            </a:r>
            <a:endParaRPr lang="en-US" sz="3200" dirty="0" smtClean="0">
              <a:solidFill>
                <a:srgbClr val="FFFF00"/>
              </a:solidFill>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Pharaoh Hedjkheperre Setepenre Shoshenq I </a:t>
            </a:r>
            <a:r>
              <a:rPr lang="en-US" sz="2400" dirty="0"/>
              <a:t>(</a:t>
            </a:r>
            <a:r>
              <a:rPr lang="en-US" sz="2400" dirty="0" smtClean="0"/>
              <a:t>2</a:t>
            </a:r>
            <a:r>
              <a:rPr lang="en-US" sz="2400" baseline="30000" dirty="0" smtClean="0"/>
              <a:t>nd</a:t>
            </a:r>
            <a:r>
              <a:rPr lang="en-US" sz="2400" dirty="0" smtClean="0"/>
              <a:t> Chronicles </a:t>
            </a:r>
            <a:r>
              <a:rPr lang="en-US" sz="2400" dirty="0"/>
              <a:t>12:2-9) </a:t>
            </a:r>
          </a:p>
          <a:p>
            <a:pPr lvl="1"/>
            <a:r>
              <a:rPr lang="en-US" sz="3200" dirty="0">
                <a:effectLst>
                  <a:outerShdw blurRad="38100" dist="38100" dir="2700000" algn="tl">
                    <a:srgbClr val="000000">
                      <a:alpha val="43137"/>
                    </a:srgbClr>
                  </a:outerShdw>
                </a:effectLst>
              </a:rPr>
              <a:t>Pharaoh </a:t>
            </a:r>
            <a:r>
              <a:rPr lang="en-US" sz="3200" dirty="0" smtClean="0">
                <a:effectLst>
                  <a:outerShdw blurRad="38100" dist="38100" dir="2700000" algn="tl">
                    <a:srgbClr val="000000">
                      <a:alpha val="43137"/>
                    </a:srgbClr>
                  </a:outerShdw>
                </a:effectLst>
              </a:rPr>
              <a:t>“So” </a:t>
            </a:r>
            <a:r>
              <a:rPr lang="en-US" sz="3200" dirty="0">
                <a:effectLst>
                  <a:outerShdw blurRad="38100" dist="38100" dir="2700000" algn="tl">
                    <a:srgbClr val="000000">
                      <a:alpha val="43137"/>
                    </a:srgbClr>
                  </a:outerShdw>
                </a:effectLst>
              </a:rPr>
              <a:t>Osorkon IV </a:t>
            </a:r>
            <a:r>
              <a:rPr lang="en-US" sz="2400" dirty="0"/>
              <a:t>(2</a:t>
            </a:r>
            <a:r>
              <a:rPr lang="en-US" sz="2400" baseline="30000" dirty="0"/>
              <a:t>nd</a:t>
            </a:r>
            <a:r>
              <a:rPr lang="en-US" sz="2400" dirty="0"/>
              <a:t> Kings 17:4)</a:t>
            </a:r>
          </a:p>
          <a:p>
            <a:pPr lvl="1"/>
            <a:r>
              <a:rPr lang="en-US" sz="3200" dirty="0">
                <a:effectLst>
                  <a:outerShdw blurRad="38100" dist="38100" dir="2700000" algn="tl">
                    <a:srgbClr val="000000">
                      <a:alpha val="43137"/>
                    </a:srgbClr>
                  </a:outerShdw>
                </a:effectLst>
              </a:rPr>
              <a:t>King Taharqa </a:t>
            </a:r>
            <a:r>
              <a:rPr lang="en-US" sz="2400" dirty="0"/>
              <a:t>(2</a:t>
            </a:r>
            <a:r>
              <a:rPr lang="en-US" sz="2400" baseline="30000" dirty="0"/>
              <a:t>nd</a:t>
            </a:r>
            <a:r>
              <a:rPr lang="en-US" sz="2400" dirty="0"/>
              <a:t> Kings 19:9)</a:t>
            </a:r>
          </a:p>
          <a:p>
            <a:pPr lvl="1"/>
            <a:r>
              <a:rPr lang="en-US" sz="3200" dirty="0">
                <a:effectLst>
                  <a:outerShdw blurRad="38100" dist="38100" dir="2700000" algn="tl">
                    <a:srgbClr val="000000">
                      <a:alpha val="43137"/>
                    </a:srgbClr>
                  </a:outerShdw>
                </a:effectLst>
              </a:rPr>
              <a:t>Pharaoh Necho II </a:t>
            </a:r>
            <a:r>
              <a:rPr lang="en-US" sz="2400" dirty="0"/>
              <a:t>(2</a:t>
            </a:r>
            <a:r>
              <a:rPr lang="en-US" sz="2400" baseline="30000" dirty="0"/>
              <a:t>nd</a:t>
            </a:r>
            <a:r>
              <a:rPr lang="en-US" sz="2400" dirty="0"/>
              <a:t> Chronicles 35:20)</a:t>
            </a:r>
          </a:p>
          <a:p>
            <a:pPr lvl="1"/>
            <a:r>
              <a:rPr lang="en-US" sz="3200" dirty="0">
                <a:effectLst>
                  <a:outerShdw blurRad="38100" dist="38100" dir="2700000" algn="tl">
                    <a:srgbClr val="000000">
                      <a:alpha val="43137"/>
                    </a:srgbClr>
                  </a:outerShdw>
                </a:effectLst>
              </a:rPr>
              <a:t>Pharaoh “Apries</a:t>
            </a:r>
            <a:r>
              <a:rPr lang="en-US" sz="3200" dirty="0" smtClean="0">
                <a:effectLst>
                  <a:outerShdw blurRad="38100" dist="38100" dir="2700000" algn="tl">
                    <a:srgbClr val="000000">
                      <a:alpha val="43137"/>
                    </a:srgbClr>
                  </a:outerShdw>
                </a:effectLst>
              </a:rPr>
              <a:t>” Hophra </a:t>
            </a:r>
            <a:r>
              <a:rPr lang="en-US" sz="2400" dirty="0"/>
              <a:t>(Jeremiah </a:t>
            </a:r>
            <a:r>
              <a:rPr lang="en-US" sz="2400" dirty="0" smtClean="0"/>
              <a:t>44:30)</a:t>
            </a:r>
            <a:endParaRPr lang="en-US" sz="2400" dirty="0"/>
          </a:p>
        </p:txBody>
      </p:sp>
    </p:spTree>
    <p:extLst>
      <p:ext uri="{BB962C8B-B14F-4D97-AF65-F5344CB8AC3E}">
        <p14:creationId xmlns:p14="http://schemas.microsoft.com/office/powerpoint/2010/main" val="4290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5590"/>
            <a:ext cx="6164653" cy="1058318"/>
          </a:xfrm>
        </p:spPr>
        <p:txBody>
          <a:bodyPr anchor="t">
            <a:normAutofit/>
          </a:bodyPr>
          <a:lstStyle/>
          <a:p>
            <a:pPr algn="ctr"/>
            <a:r>
              <a:rPr lang="en-US" sz="4800" b="1" cap="none" dirty="0" smtClean="0">
                <a:solidFill>
                  <a:srgbClr val="FFFF00"/>
                </a:solidFill>
                <a:effectLst>
                  <a:outerShdw blurRad="38100" dist="38100" dir="2700000" algn="tl">
                    <a:srgbClr val="000000">
                      <a:alpha val="43137"/>
                    </a:srgbClr>
                  </a:outerShdw>
                </a:effectLst>
              </a:rPr>
              <a:t>Scarabs </a:t>
            </a:r>
            <a:r>
              <a:rPr lang="en-US" sz="4800" b="1" cap="none" dirty="0">
                <a:solidFill>
                  <a:srgbClr val="FFFF00"/>
                </a:solidFill>
                <a:effectLst>
                  <a:outerShdw blurRad="38100" dist="38100" dir="2700000" algn="tl">
                    <a:srgbClr val="000000">
                      <a:alpha val="43137"/>
                    </a:srgbClr>
                  </a:outerShdw>
                </a:effectLst>
              </a:rPr>
              <a:t>of Shoshenq I</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730005" y="1134749"/>
            <a:ext cx="3523424" cy="4871896"/>
          </a:xfrm>
          <a:prstGeom prst="rect">
            <a:avLst/>
          </a:prstGeom>
          <a:ln>
            <a:noFill/>
          </a:ln>
          <a:effectLst>
            <a:softEdge rad="112500"/>
          </a:effectLst>
        </p:spPr>
      </p:pic>
      <p:sp>
        <p:nvSpPr>
          <p:cNvPr id="4" name="Text Placeholder 3"/>
          <p:cNvSpPr>
            <a:spLocks noGrp="1"/>
          </p:cNvSpPr>
          <p:nvPr>
            <p:ph type="body" sz="half" idx="2"/>
          </p:nvPr>
        </p:nvSpPr>
        <p:spPr>
          <a:xfrm>
            <a:off x="685798" y="1520908"/>
            <a:ext cx="6700840"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Old scarab photo taken by</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Flinders Petrie</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Not the only scarab of</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this pharaoh found</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A different scarab of same</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Pharaoh </a:t>
            </a:r>
            <a:r>
              <a:rPr lang="en-US" sz="3600" dirty="0">
                <a:effectLst>
                  <a:outerShdw blurRad="38100" dist="38100" dir="2700000" algn="tl">
                    <a:srgbClr val="000000">
                      <a:alpha val="43137"/>
                    </a:srgbClr>
                  </a:outerShdw>
                </a:effectLst>
              </a:rPr>
              <a:t>found at</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Khirbat Hamra </a:t>
            </a:r>
            <a:r>
              <a:rPr lang="en-US" sz="3600" dirty="0" smtClean="0">
                <a:effectLst>
                  <a:outerShdw blurRad="38100" dist="38100" dir="2700000" algn="tl">
                    <a:srgbClr val="000000">
                      <a:alpha val="43137"/>
                    </a:srgbClr>
                  </a:outerShdw>
                </a:effectLst>
              </a:rPr>
              <a:t>Ifdan, Jordan</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00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448" y="749508"/>
            <a:ext cx="9550399" cy="3326103"/>
          </a:xfrm>
        </p:spPr>
        <p:txBody>
          <a:bodyPr anchor="t">
            <a:noAutofit/>
          </a:bodyPr>
          <a:lstStyle/>
          <a:p>
            <a:pPr algn="ctr"/>
            <a:r>
              <a:rPr lang="en-US" sz="4400" b="1" dirty="0" smtClean="0">
                <a:effectLst>
                  <a:outerShdw blurRad="38100" dist="38100" dir="2700000" algn="tl">
                    <a:srgbClr val="000000">
                      <a:alpha val="43137"/>
                    </a:srgbClr>
                  </a:outerShdw>
                </a:effectLst>
                <a:latin typeface="+mn-lt"/>
              </a:rPr>
              <a:t>Attestations of Osorkon IV are scarce,</a:t>
            </a:r>
            <a:br>
              <a:rPr lang="en-US" sz="4400" b="1" dirty="0" smtClean="0">
                <a:effectLst>
                  <a:outerShdw blurRad="38100" dist="38100" dir="2700000" algn="tl">
                    <a:srgbClr val="000000">
                      <a:alpha val="43137"/>
                    </a:srgbClr>
                  </a:outerShdw>
                </a:effectLst>
                <a:latin typeface="+mn-lt"/>
              </a:rPr>
            </a:br>
            <a:r>
              <a:rPr lang="en-US" sz="4400" b="1" dirty="0" smtClean="0">
                <a:effectLst>
                  <a:outerShdw blurRad="38100" dist="38100" dir="2700000" algn="tl">
                    <a:srgbClr val="000000">
                      <a:alpha val="43137"/>
                    </a:srgbClr>
                  </a:outerShdw>
                </a:effectLst>
                <a:latin typeface="+mn-lt"/>
              </a:rPr>
              <a:t> reflecting the relative importance of</a:t>
            </a:r>
            <a:br>
              <a:rPr lang="en-US" sz="4400" b="1" dirty="0" smtClean="0">
                <a:effectLst>
                  <a:outerShdw blurRad="38100" dist="38100" dir="2700000" algn="tl">
                    <a:srgbClr val="000000">
                      <a:alpha val="43137"/>
                    </a:srgbClr>
                  </a:outerShdw>
                </a:effectLst>
                <a:latin typeface="+mn-lt"/>
              </a:rPr>
            </a:br>
            <a:r>
              <a:rPr lang="en-US" sz="4400" b="1" dirty="0" smtClean="0">
                <a:effectLst>
                  <a:outerShdw blurRad="38100" dist="38100" dir="2700000" algn="tl">
                    <a:srgbClr val="000000">
                      <a:alpha val="43137"/>
                    </a:srgbClr>
                  </a:outerShdw>
                </a:effectLst>
                <a:latin typeface="+mn-lt"/>
              </a:rPr>
              <a:t>this ‘shadow-pharaoh…’</a:t>
            </a:r>
            <a:endParaRPr lang="en-US" sz="4400" b="1"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sz="quarter" idx="13"/>
          </p:nvPr>
        </p:nvSpPr>
        <p:spPr>
          <a:xfrm>
            <a:off x="480362" y="4075611"/>
            <a:ext cx="10058485" cy="1783831"/>
          </a:xfrm>
        </p:spPr>
        <p:txBody>
          <a:bodyPr>
            <a:noAutofit/>
          </a:bodyPr>
          <a:lstStyle/>
          <a:p>
            <a:pPr algn="r"/>
            <a:r>
              <a:rPr lang="en-US" sz="2800" dirty="0">
                <a:effectLst>
                  <a:outerShdw blurRad="38100" dist="38100" dir="2700000" algn="tl">
                    <a:srgbClr val="000000">
                      <a:alpha val="43137"/>
                    </a:srgbClr>
                  </a:outerShdw>
                </a:effectLst>
              </a:rPr>
              <a:t>––Robert Kriech Ritner</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800" i="1" dirty="0">
                <a:effectLst>
                  <a:outerShdw blurRad="38100" dist="38100" dir="2700000" algn="tl">
                    <a:srgbClr val="000000">
                      <a:alpha val="43137"/>
                    </a:srgbClr>
                  </a:outerShdw>
                </a:effectLst>
              </a:rPr>
              <a:t>The Libyan Anarchy</a:t>
            </a:r>
            <a:r>
              <a:rPr lang="en-US" sz="2800" i="1" dirty="0" smtClean="0">
                <a:effectLst>
                  <a:outerShdw blurRad="38100" dist="38100" dir="2700000" algn="tl">
                    <a:srgbClr val="000000">
                      <a:alpha val="43137"/>
                    </a:srgbClr>
                  </a:outerShdw>
                </a:effectLst>
              </a:rPr>
              <a:t>:</a:t>
            </a:r>
            <a:br>
              <a:rPr lang="en-US" sz="2800" i="1" dirty="0" smtClean="0">
                <a:effectLst>
                  <a:outerShdw blurRad="38100" dist="38100" dir="2700000" algn="tl">
                    <a:srgbClr val="000000">
                      <a:alpha val="43137"/>
                    </a:srgbClr>
                  </a:outerShdw>
                </a:effectLst>
              </a:rPr>
            </a:br>
            <a:r>
              <a:rPr lang="en-US" sz="2800" i="1" dirty="0" smtClean="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Inscriptions from Egypt's Third Intermediate Period</a:t>
            </a:r>
            <a:r>
              <a:rPr lang="en-US" sz="2800" dirty="0" smtClean="0">
                <a:effectLst>
                  <a:outerShdw blurRad="38100" dist="38100" dir="2700000" algn="tl">
                    <a:srgbClr val="000000">
                      <a:alpha val="43137"/>
                    </a:srgbClr>
                  </a:outerShdw>
                </a:effectLst>
              </a:rPr>
              <a:t>,</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page </a:t>
            </a:r>
            <a:r>
              <a:rPr lang="en-US" sz="2800" dirty="0" smtClean="0">
                <a:effectLst>
                  <a:outerShdw blurRad="38100" dist="38100" dir="2700000" algn="tl">
                    <a:srgbClr val="000000">
                      <a:alpha val="43137"/>
                    </a:srgbClr>
                  </a:outerShdw>
                </a:effectLst>
              </a:rPr>
              <a:t>411</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53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5590"/>
            <a:ext cx="6164653" cy="1058318"/>
          </a:xfrm>
        </p:spPr>
        <p:txBody>
          <a:bodyPr anchor="t">
            <a:normAutofit/>
          </a:bodyPr>
          <a:lstStyle/>
          <a:p>
            <a:pPr algn="ctr"/>
            <a:r>
              <a:rPr lang="en-US" sz="4800" b="1" cap="none" dirty="0" smtClean="0">
                <a:solidFill>
                  <a:srgbClr val="FFFF00"/>
                </a:solidFill>
                <a:effectLst>
                  <a:outerShdw blurRad="38100" dist="38100" dir="2700000" algn="tl">
                    <a:srgbClr val="000000">
                      <a:alpha val="43137"/>
                    </a:srgbClr>
                  </a:outerShdw>
                </a:effectLst>
              </a:rPr>
              <a:t>Aegis </a:t>
            </a:r>
            <a:r>
              <a:rPr lang="en-US" sz="4800" b="1" cap="none" dirty="0">
                <a:solidFill>
                  <a:srgbClr val="FFFF00"/>
                </a:solidFill>
                <a:effectLst>
                  <a:outerShdw blurRad="38100" dist="38100" dir="2700000" algn="tl">
                    <a:srgbClr val="000000">
                      <a:alpha val="43137"/>
                    </a:srgbClr>
                  </a:outerShdw>
                </a:effectLst>
              </a:rPr>
              <a:t>of Sekhmet </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6791434" y="1134749"/>
            <a:ext cx="5400566" cy="4871896"/>
          </a:xfrm>
          <a:prstGeom prst="rect">
            <a:avLst/>
          </a:prstGeom>
          <a:ln>
            <a:noFill/>
          </a:ln>
          <a:effectLst>
            <a:softEdge rad="112500"/>
          </a:effectLst>
        </p:spPr>
      </p:pic>
      <p:sp>
        <p:nvSpPr>
          <p:cNvPr id="4" name="Text Placeholder 3"/>
          <p:cNvSpPr>
            <a:spLocks noGrp="1"/>
          </p:cNvSpPr>
          <p:nvPr>
            <p:ph type="body" sz="half" idx="2"/>
          </p:nvPr>
        </p:nvSpPr>
        <p:spPr>
          <a:xfrm>
            <a:off x="685798" y="1520908"/>
            <a:ext cx="6164653" cy="5209676"/>
          </a:xfrm>
        </p:spPr>
        <p:txBody>
          <a:bodyPr>
            <a:noAutofit/>
          </a:bodyPr>
          <a:lstStyle/>
          <a:p>
            <a:pPr marL="457200" indent="-457200">
              <a:buFont typeface="Wingdings" panose="05000000000000000000" pitchFamily="2" charset="2"/>
              <a:buChar char="§"/>
            </a:pPr>
            <a:r>
              <a:rPr lang="en-US" sz="3600" dirty="0">
                <a:effectLst>
                  <a:outerShdw blurRad="38100" dist="38100" dir="2700000" algn="tl">
                    <a:srgbClr val="000000">
                      <a:alpha val="43137"/>
                    </a:srgbClr>
                  </a:outerShdw>
                </a:effectLst>
              </a:rPr>
              <a:t>Mentions Osorkon </a:t>
            </a:r>
            <a:r>
              <a:rPr lang="en-US" sz="3600" dirty="0" smtClean="0">
                <a:effectLst>
                  <a:outerShdw blurRad="38100" dist="38100" dir="2700000" algn="tl">
                    <a:srgbClr val="000000">
                      <a:alpha val="43137"/>
                    </a:srgbClr>
                  </a:outerShdw>
                </a:effectLst>
              </a:rPr>
              <a:t>IV</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Head of Sekhmet top center</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Sekhmet flanked by 2 falcons</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Queen Tadibast</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also mentioned</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Historically housed at</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the Louvre</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24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28" y="598714"/>
            <a:ext cx="6164653" cy="1371600"/>
          </a:xfrm>
        </p:spPr>
        <p:txBody>
          <a:bodyPr>
            <a:normAutofit/>
          </a:bodyPr>
          <a:lstStyle/>
          <a:p>
            <a:pPr algn="ctr"/>
            <a:r>
              <a:rPr lang="en-US" sz="4800" b="1" cap="none" dirty="0" smtClean="0">
                <a:solidFill>
                  <a:srgbClr val="FFFF00"/>
                </a:solidFill>
                <a:effectLst>
                  <a:outerShdw blurRad="38100" dist="38100" dir="2700000" algn="tl">
                    <a:srgbClr val="000000">
                      <a:alpha val="43137"/>
                    </a:srgbClr>
                  </a:outerShdw>
                </a:effectLst>
              </a:rPr>
              <a:t>Sphinx </a:t>
            </a:r>
            <a:r>
              <a:rPr lang="en-US" sz="4800" b="1" cap="none" dirty="0">
                <a:solidFill>
                  <a:srgbClr val="FFFF00"/>
                </a:solidFill>
                <a:effectLst>
                  <a:outerShdw blurRad="38100" dist="38100" dir="2700000" algn="tl">
                    <a:srgbClr val="000000">
                      <a:alpha val="43137"/>
                    </a:srgbClr>
                  </a:outerShdw>
                </a:effectLst>
              </a:rPr>
              <a:t>of Taharqa</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129" r="2129"/>
          <a:stretch>
            <a:fillRect/>
          </a:stretch>
        </p:blipFill>
        <p:spPr>
          <a:xfrm>
            <a:off x="7198627" y="440924"/>
            <a:ext cx="4182136" cy="5827759"/>
          </a:xfrm>
          <a:prstGeom prst="rect">
            <a:avLst/>
          </a:prstGeom>
          <a:ln>
            <a:noFill/>
          </a:ln>
          <a:effectLst>
            <a:softEdge rad="112500"/>
          </a:effectLst>
        </p:spPr>
      </p:pic>
      <p:sp>
        <p:nvSpPr>
          <p:cNvPr id="4" name="Text Placeholder 3"/>
          <p:cNvSpPr>
            <a:spLocks noGrp="1"/>
          </p:cNvSpPr>
          <p:nvPr>
            <p:ph type="body" sz="half" idx="2"/>
          </p:nvPr>
        </p:nvSpPr>
        <p:spPr>
          <a:xfrm>
            <a:off x="714828" y="1970314"/>
            <a:ext cx="6164653" cy="3664974"/>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Made of granite and</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found in Sudan</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Evidence for the historicity</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of Taharqa</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Historically housed</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at the British Museum</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70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effectLst>
                  <a:outerShdw blurRad="38100" dist="38100" dir="2700000" algn="tl">
                    <a:srgbClr val="000000">
                      <a:alpha val="43137"/>
                    </a:srgbClr>
                  </a:outerShdw>
                </a:effectLst>
              </a:rPr>
              <a:t>Archaeological Purpose</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200" cap="none" dirty="0">
                <a:ln w="0"/>
                <a:effectLst>
                  <a:outerShdw blurRad="38100" dist="19050" dir="2700000" algn="tl" rotWithShape="0">
                    <a:schemeClr val="dk1">
                      <a:alpha val="40000"/>
                    </a:schemeClr>
                  </a:outerShdw>
                </a:effectLst>
              </a:rPr>
              <a:t>W</a:t>
            </a:r>
            <a:r>
              <a:rPr lang="en-US" sz="3200" cap="none" dirty="0" smtClean="0">
                <a:ln w="0"/>
                <a:effectLst>
                  <a:outerShdw blurRad="38100" dist="19050" dir="2700000" algn="tl" rotWithShape="0">
                    <a:schemeClr val="dk1">
                      <a:alpha val="40000"/>
                    </a:schemeClr>
                  </a:outerShdw>
                </a:effectLst>
              </a:rPr>
              <a:t>hy we should study archaeology</a:t>
            </a:r>
            <a:endParaRPr lang="en-US" sz="3200" cap="none"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412564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Egyptian &amp; Nubian Bible Characters Verified by Archaeology</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Pharaoh Necho II </a:t>
            </a:r>
            <a:r>
              <a:rPr lang="en-US" sz="2400" dirty="0" smtClean="0">
                <a:solidFill>
                  <a:srgbClr val="FFFF00"/>
                </a:solidFill>
              </a:rPr>
              <a:t>(2</a:t>
            </a:r>
            <a:r>
              <a:rPr lang="en-US" sz="2400" baseline="30000" dirty="0" smtClean="0">
                <a:solidFill>
                  <a:srgbClr val="FFFF00"/>
                </a:solidFill>
              </a:rPr>
              <a:t>nd</a:t>
            </a:r>
            <a:r>
              <a:rPr lang="en-US" sz="2400" dirty="0" smtClean="0">
                <a:solidFill>
                  <a:srgbClr val="FFFF00"/>
                </a:solidFill>
              </a:rPr>
              <a:t> Chronicles 35:20)</a:t>
            </a:r>
            <a:endParaRPr lang="en-US" sz="3200" dirty="0" smtClean="0">
              <a:solidFill>
                <a:srgbClr val="FFFF00"/>
              </a:solidFill>
            </a:endParaRPr>
          </a:p>
          <a:p>
            <a:pPr lvl="1"/>
            <a:r>
              <a:rPr lang="en-US" sz="3200" dirty="0" smtClean="0">
                <a:effectLst>
                  <a:outerShdw blurRad="38100" dist="38100" dir="2700000" algn="tl">
                    <a:srgbClr val="000000">
                      <a:alpha val="43137"/>
                    </a:srgbClr>
                  </a:outerShdw>
                </a:effectLst>
              </a:rPr>
              <a:t>Mentioned also by </a:t>
            </a:r>
            <a:r>
              <a:rPr lang="en-US" sz="3200" dirty="0" smtClean="0">
                <a:solidFill>
                  <a:srgbClr val="FFFF00"/>
                </a:solidFill>
                <a:effectLst>
                  <a:outerShdw blurRad="38100" dist="38100" dir="2700000" algn="tl">
                    <a:srgbClr val="000000">
                      <a:alpha val="43137"/>
                    </a:srgbClr>
                  </a:outerShdw>
                </a:effectLst>
              </a:rPr>
              <a:t>Herodotus</a:t>
            </a:r>
            <a:r>
              <a:rPr lang="en-US" sz="3200" dirty="0" smtClean="0">
                <a:effectLst>
                  <a:outerShdw blurRad="38100" dist="38100" dir="2700000" algn="tl">
                    <a:srgbClr val="000000">
                      <a:alpha val="43137"/>
                    </a:srgbClr>
                  </a:outerShdw>
                </a:effectLst>
              </a:rPr>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in connection with the start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of a </a:t>
            </a:r>
            <a:r>
              <a:rPr lang="en-US" sz="3200" dirty="0" smtClean="0">
                <a:solidFill>
                  <a:srgbClr val="FFFF00"/>
                </a:solidFill>
                <a:effectLst>
                  <a:outerShdw blurRad="38100" dist="38100" dir="2700000" algn="tl">
                    <a:srgbClr val="000000">
                      <a:alpha val="43137"/>
                    </a:srgbClr>
                  </a:outerShdw>
                </a:effectLst>
              </a:rPr>
              <a:t>Nile canal</a:t>
            </a:r>
            <a:r>
              <a:rPr lang="en-US" sz="3200" dirty="0" smtClean="0">
                <a:effectLst>
                  <a:outerShdw blurRad="38100" dist="38100" dir="2700000" algn="tl">
                    <a:srgbClr val="000000">
                      <a:alpha val="43137"/>
                    </a:srgbClr>
                  </a:outerShdw>
                </a:effectLst>
              </a:rPr>
              <a:t> creation project </a:t>
            </a:r>
            <a:r>
              <a:rPr lang="en-US" sz="2400" dirty="0" smtClean="0">
                <a:effectLst>
                  <a:outerShdw blurRad="38100" dist="38100" dir="2700000" algn="tl">
                    <a:srgbClr val="000000">
                      <a:alpha val="43137"/>
                    </a:srgbClr>
                  </a:outerShdw>
                </a:effectLst>
              </a:rPr>
              <a:t>(</a:t>
            </a:r>
            <a:r>
              <a:rPr lang="en-US" sz="2400" i="1" dirty="0" smtClean="0">
                <a:effectLst>
                  <a:outerShdw blurRad="38100" dist="38100" dir="2700000" algn="tl">
                    <a:srgbClr val="000000">
                      <a:alpha val="43137"/>
                    </a:srgbClr>
                  </a:outerShdw>
                </a:effectLst>
              </a:rPr>
              <a:t>Histories 2:158</a:t>
            </a:r>
            <a:r>
              <a:rPr lang="en-US" sz="2400" dirty="0" smtClean="0">
                <a:effectLst>
                  <a:outerShdw blurRad="38100" dist="38100" dir="2700000" algn="tl">
                    <a:srgbClr val="000000">
                      <a:alpha val="43137"/>
                    </a:srgbClr>
                  </a:outerShdw>
                </a:effectLst>
              </a:rPr>
              <a:t>)</a:t>
            </a:r>
          </a:p>
          <a:p>
            <a:pPr lvl="1"/>
            <a:r>
              <a:rPr lang="en-US" sz="3200" dirty="0" smtClean="0">
                <a:effectLst>
                  <a:outerShdw blurRad="38100" dist="38100" dir="2700000" algn="tl">
                    <a:srgbClr val="000000">
                      <a:alpha val="43137"/>
                    </a:srgbClr>
                  </a:outerShdw>
                </a:effectLst>
              </a:rPr>
              <a:t>Likely represented in a few</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Egyptian statues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(e.g., Kneeling Figure of Necho II [i.e., E 13004])</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4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5590"/>
            <a:ext cx="6164653" cy="1058318"/>
          </a:xfrm>
        </p:spPr>
        <p:txBody>
          <a:bodyPr anchor="t">
            <a:normAutofit/>
          </a:bodyPr>
          <a:lstStyle/>
          <a:p>
            <a:pPr algn="ctr"/>
            <a:r>
              <a:rPr lang="en-US" sz="4800" b="1" cap="none" dirty="0">
                <a:solidFill>
                  <a:srgbClr val="FFFF00"/>
                </a:solidFill>
                <a:effectLst>
                  <a:outerShdw blurRad="38100" dist="38100" dir="2700000" algn="tl">
                    <a:srgbClr val="000000">
                      <a:alpha val="43137"/>
                    </a:srgbClr>
                  </a:outerShdw>
                </a:effectLst>
              </a:rPr>
              <a:t>Statuette of King Necho</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249511" y="440924"/>
            <a:ext cx="4080368" cy="5827759"/>
          </a:xfrm>
          <a:prstGeom prst="rect">
            <a:avLst/>
          </a:prstGeom>
          <a:ln>
            <a:noFill/>
          </a:ln>
          <a:effectLst>
            <a:softEdge rad="112500"/>
          </a:effectLst>
        </p:spPr>
      </p:pic>
      <p:sp>
        <p:nvSpPr>
          <p:cNvPr id="4" name="Text Placeholder 3"/>
          <p:cNvSpPr>
            <a:spLocks noGrp="1"/>
          </p:cNvSpPr>
          <p:nvPr>
            <p:ph type="body" sz="half" idx="2"/>
          </p:nvPr>
        </p:nvSpPr>
        <p:spPr>
          <a:xfrm>
            <a:off x="685798" y="1520908"/>
            <a:ext cx="6164653"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Made of bronze</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Inscription on belt indicates</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King Necho</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Likely refers to </a:t>
            </a:r>
            <a:r>
              <a:rPr lang="en-US" sz="3600" dirty="0">
                <a:effectLst>
                  <a:outerShdw blurRad="38100" dist="38100" dir="2700000" algn="tl">
                    <a:srgbClr val="000000">
                      <a:alpha val="43137"/>
                    </a:srgbClr>
                  </a:outerShdw>
                </a:effectLst>
              </a:rPr>
              <a:t>Necho </a:t>
            </a:r>
            <a:r>
              <a:rPr lang="en-US" sz="3600" dirty="0" smtClean="0">
                <a:effectLst>
                  <a:outerShdw blurRad="38100" dist="38100" dir="2700000" algn="tl">
                    <a:srgbClr val="000000">
                      <a:alpha val="43137"/>
                    </a:srgbClr>
                  </a:outerShdw>
                </a:effectLst>
              </a:rPr>
              <a:t>II</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Rest </a:t>
            </a:r>
            <a:r>
              <a:rPr lang="en-US" sz="3600" dirty="0">
                <a:effectLst>
                  <a:outerShdw blurRad="38100" dist="38100" dir="2700000" algn="tl">
                    <a:srgbClr val="000000">
                      <a:alpha val="43137"/>
                    </a:srgbClr>
                  </a:outerShdw>
                </a:effectLst>
              </a:rPr>
              <a:t>of belt has herring-bone 	</a:t>
            </a:r>
            <a:r>
              <a:rPr lang="en-US" sz="3600" dirty="0" smtClean="0">
                <a:effectLst>
                  <a:outerShdw blurRad="38100" dist="38100" dir="2700000" algn="tl">
                    <a:srgbClr val="000000">
                      <a:alpha val="43137"/>
                    </a:srgbClr>
                  </a:outerShdw>
                </a:effectLst>
              </a:rPr>
              <a:t>pattern</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Historically housed at 	Brooklyn Museum</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58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269" y="605590"/>
            <a:ext cx="6164653" cy="1058318"/>
          </a:xfrm>
        </p:spPr>
        <p:txBody>
          <a:bodyPr anchor="t">
            <a:normAutofit/>
          </a:bodyPr>
          <a:lstStyle/>
          <a:p>
            <a:pPr algn="ctr"/>
            <a:r>
              <a:rPr lang="en-US" sz="4800" b="1" cap="none" dirty="0">
                <a:solidFill>
                  <a:srgbClr val="FFFF00"/>
                </a:solidFill>
                <a:effectLst>
                  <a:outerShdw blurRad="38100" dist="38100" dir="2700000" algn="tl">
                    <a:srgbClr val="000000">
                      <a:alpha val="43137"/>
                    </a:srgbClr>
                  </a:outerShdw>
                </a:effectLst>
              </a:rPr>
              <a:t>Pulcino </a:t>
            </a:r>
            <a:r>
              <a:rPr lang="en-US" sz="4800" b="1" cap="none" dirty="0" smtClean="0">
                <a:solidFill>
                  <a:srgbClr val="FFFF00"/>
                </a:solidFill>
                <a:effectLst>
                  <a:outerShdw blurRad="38100" dist="38100" dir="2700000" algn="tl">
                    <a:srgbClr val="000000">
                      <a:alpha val="43137"/>
                    </a:srgbClr>
                  </a:outerShdw>
                </a:effectLst>
              </a:rPr>
              <a:t>Della </a:t>
            </a:r>
            <a:r>
              <a:rPr lang="en-US" sz="4800" b="1" cap="none" dirty="0">
                <a:solidFill>
                  <a:srgbClr val="FFFF00"/>
                </a:solidFill>
                <a:effectLst>
                  <a:outerShdw blurRad="38100" dist="38100" dir="2700000" algn="tl">
                    <a:srgbClr val="000000">
                      <a:alpha val="43137"/>
                    </a:srgbClr>
                  </a:outerShdw>
                </a:effectLst>
              </a:rPr>
              <a:t>Minerva</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29900" y="605590"/>
            <a:ext cx="4080368" cy="5467875"/>
          </a:xfrm>
          <a:prstGeom prst="rect">
            <a:avLst/>
          </a:prstGeom>
          <a:ln>
            <a:noFill/>
          </a:ln>
          <a:effectLst>
            <a:softEdge rad="112500"/>
          </a:effectLst>
        </p:spPr>
      </p:pic>
      <p:sp>
        <p:nvSpPr>
          <p:cNvPr id="4" name="Text Placeholder 3"/>
          <p:cNvSpPr>
            <a:spLocks noGrp="1"/>
          </p:cNvSpPr>
          <p:nvPr>
            <p:ph type="body" sz="half" idx="2"/>
          </p:nvPr>
        </p:nvSpPr>
        <p:spPr>
          <a:xfrm>
            <a:off x="4810268" y="1520908"/>
            <a:ext cx="6164653"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Egyptian obelisk</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Associated with</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Pharaoh Hophra</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Moved to Rome by Diocletian</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Has the figure of</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and elephant at the base</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517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cap="none"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rPr>
              <a:t>Egyptian Cartonnage</a:t>
            </a:r>
            <a:br>
              <a:rPr lang="en-US" sz="4400" b="1" cap="none"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rPr>
            </a:br>
            <a:r>
              <a:rPr lang="en-US" sz="4400" b="1" cap="none"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rPr>
              <a:t> Mummy Mask</a:t>
            </a:r>
            <a:endParaRPr lang="en-US" sz="4400" b="1" cap="none"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4378" b="4378"/>
          <a:stretch>
            <a:fillRect/>
          </a:stretch>
        </p:blipFill>
        <p:spPr>
          <a:xfrm>
            <a:off x="7551002" y="820659"/>
            <a:ext cx="3761012" cy="5240928"/>
          </a:xfrm>
          <a:prstGeom prst="rect">
            <a:avLst/>
          </a:prstGeom>
          <a:ln>
            <a:noFill/>
          </a:ln>
          <a:effectLst>
            <a:softEdge rad="112500"/>
          </a:effectLst>
        </p:spPr>
      </p:pic>
      <p:sp>
        <p:nvSpPr>
          <p:cNvPr id="4" name="Text Placeholder 3"/>
          <p:cNvSpPr>
            <a:spLocks noGrp="1"/>
          </p:cNvSpPr>
          <p:nvPr>
            <p:ph type="body" sz="half" idx="2"/>
          </p:nvPr>
        </p:nvSpPr>
        <p:spPr>
          <a:xfrm>
            <a:off x="685801" y="2971799"/>
            <a:ext cx="5950974" cy="2794819"/>
          </a:xfrm>
        </p:spPr>
        <p:txBody>
          <a:bodyPr>
            <a:noAutofit/>
          </a:bodyPr>
          <a:lstStyle/>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Found at burial sites</a:t>
            </a:r>
          </a:p>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Associated sometimes with 			manuscript discoveries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536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798" y="4777381"/>
            <a:ext cx="10496863" cy="860400"/>
          </a:xfrm>
        </p:spPr>
        <p:txBody>
          <a:bodyPr>
            <a:normAutofit/>
          </a:bodyPr>
          <a:lstStyle/>
          <a:p>
            <a:r>
              <a:rPr lang="en-US" sz="3600" cap="none" dirty="0">
                <a:solidFill>
                  <a:srgbClr val="FFFF00"/>
                </a:solidFill>
                <a:effectLst>
                  <a:outerShdw blurRad="38100" dist="38100" dir="2700000" algn="tl">
                    <a:srgbClr val="000000">
                      <a:alpha val="43137"/>
                    </a:srgbClr>
                  </a:outerShdw>
                </a:effectLst>
              </a:rPr>
              <a:t>Mesopotamia (before Neo-Babylonian Rise to Power)</a:t>
            </a:r>
          </a:p>
        </p:txBody>
      </p:sp>
    </p:spTree>
    <p:extLst>
      <p:ext uri="{BB962C8B-B14F-4D97-AF65-F5344CB8AC3E}">
        <p14:creationId xmlns:p14="http://schemas.microsoft.com/office/powerpoint/2010/main" val="3000888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Mesopotamian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Rulers</a:t>
            </a:r>
            <a:endParaRPr lang="en-US" sz="3200" dirty="0" smtClean="0">
              <a:solidFill>
                <a:srgbClr val="FFFF00"/>
              </a:solidFill>
              <a:effectLst>
                <a:outerShdw blurRad="38100" dist="38100" dir="2700000" algn="tl">
                  <a:srgbClr val="000000">
                    <a:alpha val="43137"/>
                  </a:srgbClr>
                </a:outerShdw>
              </a:effectLst>
            </a:endParaRPr>
          </a:p>
          <a:p>
            <a:pPr lvl="1"/>
            <a:r>
              <a:rPr lang="en-US" sz="2800" dirty="0"/>
              <a:t>King </a:t>
            </a:r>
            <a:r>
              <a:rPr lang="en-US" sz="2800" dirty="0" err="1"/>
              <a:t>Hadadezer</a:t>
            </a:r>
            <a:r>
              <a:rPr lang="en-US" sz="2800" dirty="0"/>
              <a:t> </a:t>
            </a:r>
            <a:r>
              <a:rPr lang="en-US" sz="2400" dirty="0"/>
              <a:t>(1</a:t>
            </a:r>
            <a:r>
              <a:rPr lang="en-US" sz="2400" baseline="30000" dirty="0"/>
              <a:t>st</a:t>
            </a:r>
            <a:r>
              <a:rPr lang="en-US" sz="2400" dirty="0"/>
              <a:t> Kings 22:3</a:t>
            </a:r>
            <a:r>
              <a:rPr lang="en-US" sz="2400" dirty="0" smtClean="0"/>
              <a:t>)</a:t>
            </a:r>
          </a:p>
          <a:p>
            <a:pPr lvl="2"/>
            <a:r>
              <a:rPr lang="en-US" sz="2800" dirty="0" smtClean="0"/>
              <a:t>Mentioned in </a:t>
            </a:r>
            <a:r>
              <a:rPr lang="en-US" sz="2800" dirty="0"/>
              <a:t>inscriptions </a:t>
            </a:r>
            <a:r>
              <a:rPr lang="en-US" sz="2800" dirty="0" smtClean="0"/>
              <a:t>of Assyrian Ruler Shalmaneser III</a:t>
            </a:r>
          </a:p>
          <a:p>
            <a:pPr lvl="2"/>
            <a:r>
              <a:rPr lang="en-US" sz="2800" dirty="0" smtClean="0"/>
              <a:t>Mentioned perhaps also in the </a:t>
            </a:r>
            <a:r>
              <a:rPr lang="en-US" sz="2800" dirty="0"/>
              <a:t>Melqart </a:t>
            </a:r>
            <a:r>
              <a:rPr lang="en-US" sz="2800" dirty="0" smtClean="0"/>
              <a:t>Stele</a:t>
            </a:r>
            <a:endParaRPr lang="en-US" sz="2800" dirty="0"/>
          </a:p>
          <a:p>
            <a:pPr lvl="1"/>
            <a:r>
              <a:rPr lang="en-US" sz="2800" dirty="0"/>
              <a:t>Ben-</a:t>
            </a:r>
            <a:r>
              <a:rPr lang="en-US" sz="2800" dirty="0" err="1"/>
              <a:t>Hadad</a:t>
            </a:r>
            <a:r>
              <a:rPr lang="en-US" sz="2800" dirty="0"/>
              <a:t> </a:t>
            </a:r>
            <a:r>
              <a:rPr lang="en-US" sz="2400" dirty="0"/>
              <a:t>(2</a:t>
            </a:r>
            <a:r>
              <a:rPr lang="en-US" sz="2400" baseline="30000" dirty="0"/>
              <a:t>nd</a:t>
            </a:r>
            <a:r>
              <a:rPr lang="en-US" sz="2400" dirty="0"/>
              <a:t> Kings 6:24</a:t>
            </a:r>
            <a:r>
              <a:rPr lang="en-US" sz="2400" dirty="0" smtClean="0"/>
              <a:t>)</a:t>
            </a:r>
          </a:p>
          <a:p>
            <a:pPr lvl="2"/>
            <a:r>
              <a:rPr lang="en-US" sz="2800" dirty="0"/>
              <a:t>M</a:t>
            </a:r>
            <a:r>
              <a:rPr lang="en-US" sz="2800" dirty="0" smtClean="0"/>
              <a:t>entioned </a:t>
            </a:r>
            <a:r>
              <a:rPr lang="en-US" sz="2800" dirty="0"/>
              <a:t>in </a:t>
            </a:r>
            <a:r>
              <a:rPr lang="en-US" sz="2800" dirty="0" smtClean="0"/>
              <a:t>the </a:t>
            </a:r>
            <a:r>
              <a:rPr lang="en-US" sz="2800" dirty="0" err="1" smtClean="0"/>
              <a:t>Zakkur</a:t>
            </a:r>
            <a:r>
              <a:rPr lang="en-US" sz="2800" dirty="0" smtClean="0"/>
              <a:t> Stele</a:t>
            </a:r>
            <a:endParaRPr lang="en-US" sz="2800" dirty="0"/>
          </a:p>
        </p:txBody>
      </p:sp>
    </p:spTree>
    <p:extLst>
      <p:ext uri="{BB962C8B-B14F-4D97-AF65-F5344CB8AC3E}">
        <p14:creationId xmlns:p14="http://schemas.microsoft.com/office/powerpoint/2010/main" val="15608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Mesopotamian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Rulers</a:t>
            </a:r>
            <a:endParaRPr lang="en-US" sz="3200" dirty="0" smtClean="0">
              <a:solidFill>
                <a:srgbClr val="FFFF00"/>
              </a:solidFill>
              <a:effectLst>
                <a:outerShdw blurRad="38100" dist="38100" dir="2700000" algn="tl">
                  <a:srgbClr val="000000">
                    <a:alpha val="43137"/>
                  </a:srgbClr>
                </a:outerShdw>
              </a:effectLst>
            </a:endParaRPr>
          </a:p>
          <a:p>
            <a:pPr lvl="1"/>
            <a:r>
              <a:rPr lang="en-US" sz="2800" dirty="0" smtClean="0"/>
              <a:t>King </a:t>
            </a:r>
            <a:r>
              <a:rPr lang="en-US" sz="2800" dirty="0" err="1"/>
              <a:t>Hazael</a:t>
            </a:r>
            <a:r>
              <a:rPr lang="en-US" sz="2800" dirty="0"/>
              <a:t> </a:t>
            </a:r>
            <a:r>
              <a:rPr lang="en-US" sz="2400" dirty="0"/>
              <a:t>(1</a:t>
            </a:r>
            <a:r>
              <a:rPr lang="en-US" sz="2400" baseline="30000" dirty="0"/>
              <a:t>st</a:t>
            </a:r>
            <a:r>
              <a:rPr lang="en-US" sz="2400" dirty="0"/>
              <a:t> Kings 19:15</a:t>
            </a:r>
            <a:r>
              <a:rPr lang="en-US" sz="2400" dirty="0" smtClean="0"/>
              <a:t>)</a:t>
            </a:r>
          </a:p>
          <a:p>
            <a:pPr lvl="2"/>
            <a:r>
              <a:rPr lang="en-US" sz="2800" dirty="0" smtClean="0"/>
              <a:t>Mentioned in Inscription </a:t>
            </a:r>
            <a:r>
              <a:rPr lang="en-US" sz="2800" dirty="0"/>
              <a:t>on the </a:t>
            </a:r>
            <a:r>
              <a:rPr lang="en-US" sz="2800" dirty="0" err="1"/>
              <a:t>Kurbail</a:t>
            </a:r>
            <a:r>
              <a:rPr lang="en-US" sz="2800" dirty="0"/>
              <a:t> </a:t>
            </a:r>
            <a:r>
              <a:rPr lang="en-US" sz="2800" dirty="0" smtClean="0"/>
              <a:t>Statue</a:t>
            </a:r>
          </a:p>
          <a:p>
            <a:pPr lvl="2"/>
            <a:r>
              <a:rPr lang="en-US" sz="2800" dirty="0" smtClean="0"/>
              <a:t>Mentioned in </a:t>
            </a:r>
            <a:r>
              <a:rPr lang="en-US" sz="2800" dirty="0" err="1" smtClean="0"/>
              <a:t>Zakkur</a:t>
            </a:r>
            <a:r>
              <a:rPr lang="en-US" sz="2800" dirty="0" smtClean="0"/>
              <a:t> Stele (from nearby Aleppo, Syria)</a:t>
            </a:r>
          </a:p>
          <a:p>
            <a:pPr lvl="2"/>
            <a:r>
              <a:rPr lang="en-US" sz="2800" dirty="0" smtClean="0"/>
              <a:t>Inscribed ivories associated with King </a:t>
            </a:r>
            <a:r>
              <a:rPr lang="en-US" sz="2800" dirty="0" err="1" smtClean="0"/>
              <a:t>Hazael</a:t>
            </a:r>
            <a:endParaRPr lang="en-US" sz="2800" dirty="0"/>
          </a:p>
          <a:p>
            <a:pPr lvl="1"/>
            <a:r>
              <a:rPr lang="en-US" sz="2800" dirty="0"/>
              <a:t>King </a:t>
            </a:r>
            <a:r>
              <a:rPr lang="en-US" sz="2800" dirty="0" err="1"/>
              <a:t>Rezin</a:t>
            </a:r>
            <a:r>
              <a:rPr lang="en-US" sz="2800" dirty="0"/>
              <a:t> </a:t>
            </a:r>
            <a:r>
              <a:rPr lang="en-US" sz="2400" dirty="0"/>
              <a:t>(2</a:t>
            </a:r>
            <a:r>
              <a:rPr lang="en-US" sz="2400" baseline="30000" dirty="0"/>
              <a:t>nd</a:t>
            </a:r>
            <a:r>
              <a:rPr lang="en-US" sz="2400" dirty="0"/>
              <a:t> Kings 15:37</a:t>
            </a:r>
            <a:r>
              <a:rPr lang="en-US" sz="2400" dirty="0" smtClean="0"/>
              <a:t>)</a:t>
            </a:r>
          </a:p>
          <a:p>
            <a:pPr lvl="2"/>
            <a:r>
              <a:rPr lang="en-US" sz="2800" dirty="0"/>
              <a:t>M</a:t>
            </a:r>
            <a:r>
              <a:rPr lang="en-US" sz="2800" dirty="0" smtClean="0"/>
              <a:t>entioned as “</a:t>
            </a:r>
            <a:r>
              <a:rPr lang="en-US" sz="2800" dirty="0" err="1" smtClean="0"/>
              <a:t>Rezin</a:t>
            </a:r>
            <a:r>
              <a:rPr lang="en-US" sz="2800" dirty="0" smtClean="0"/>
              <a:t> </a:t>
            </a:r>
            <a:r>
              <a:rPr lang="en-US" sz="2800" dirty="0"/>
              <a:t>of </a:t>
            </a:r>
            <a:r>
              <a:rPr lang="en-US" sz="2800" dirty="0" smtClean="0"/>
              <a:t>Damascus” in</a:t>
            </a:r>
            <a:br>
              <a:rPr lang="en-US" sz="2800" dirty="0" smtClean="0"/>
            </a:br>
            <a:r>
              <a:rPr lang="en-US" sz="2800" dirty="0" smtClean="0"/>
              <a:t>	</a:t>
            </a:r>
            <a:r>
              <a:rPr lang="en-US" sz="2800" dirty="0"/>
              <a:t>		</a:t>
            </a:r>
            <a:r>
              <a:rPr lang="en-US" sz="2800" dirty="0" smtClean="0"/>
              <a:t>more than one inscription </a:t>
            </a:r>
            <a:r>
              <a:rPr lang="en-US" sz="2800" dirty="0"/>
              <a:t>of </a:t>
            </a:r>
            <a:r>
              <a:rPr lang="en-US" sz="2800" dirty="0" err="1"/>
              <a:t>Tiglath-pileser</a:t>
            </a:r>
            <a:r>
              <a:rPr lang="en-US" sz="2800" dirty="0"/>
              <a:t> III</a:t>
            </a:r>
          </a:p>
        </p:txBody>
      </p:sp>
    </p:spTree>
    <p:extLst>
      <p:ext uri="{BB962C8B-B14F-4D97-AF65-F5344CB8AC3E}">
        <p14:creationId xmlns:p14="http://schemas.microsoft.com/office/powerpoint/2010/main" val="25717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Northern Canaan</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8954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Northern Canaan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a:t>Omri (1</a:t>
            </a:r>
            <a:r>
              <a:rPr lang="en-US" sz="2800" baseline="30000" dirty="0"/>
              <a:t>st</a:t>
            </a:r>
            <a:r>
              <a:rPr lang="en-US" sz="2800" dirty="0"/>
              <a:t> Kings 16:16</a:t>
            </a:r>
            <a:r>
              <a:rPr lang="en-US" sz="2800" dirty="0" smtClean="0"/>
              <a:t>)</a:t>
            </a:r>
            <a:br>
              <a:rPr lang="en-US" sz="2800" dirty="0" smtClean="0"/>
            </a:br>
            <a:r>
              <a:rPr lang="en-US" sz="2800" dirty="0" smtClean="0"/>
              <a:t>		Mentioned </a:t>
            </a:r>
            <a:r>
              <a:rPr lang="en-US" sz="2800" dirty="0"/>
              <a:t>in </a:t>
            </a:r>
            <a:r>
              <a:rPr lang="en-US" sz="2800" dirty="0" smtClean="0"/>
              <a:t>the Mesha </a:t>
            </a:r>
            <a:r>
              <a:rPr lang="en-US" sz="2800" dirty="0"/>
              <a:t>Inscription</a:t>
            </a:r>
          </a:p>
          <a:p>
            <a:pPr lvl="1"/>
            <a:r>
              <a:rPr lang="en-US" sz="2800" dirty="0"/>
              <a:t>Ahab (1</a:t>
            </a:r>
            <a:r>
              <a:rPr lang="en-US" sz="2800" baseline="30000" dirty="0"/>
              <a:t>st</a:t>
            </a:r>
            <a:r>
              <a:rPr lang="en-US" sz="2800" dirty="0"/>
              <a:t> Kings 16:28</a:t>
            </a:r>
            <a:r>
              <a:rPr lang="en-US" sz="2800" dirty="0" smtClean="0"/>
              <a:t>)</a:t>
            </a:r>
            <a:br>
              <a:rPr lang="en-US" sz="2800" dirty="0" smtClean="0"/>
            </a:br>
            <a:r>
              <a:rPr lang="en-US" sz="2800" dirty="0" smtClean="0"/>
              <a:t>		Called “Ahab the Israelite</a:t>
            </a:r>
            <a:r>
              <a:rPr lang="en-US" sz="2800" dirty="0"/>
              <a:t>” in </a:t>
            </a:r>
            <a:r>
              <a:rPr lang="en-US" sz="2800" dirty="0" smtClean="0"/>
              <a:t>the </a:t>
            </a:r>
            <a:r>
              <a:rPr lang="en-US" sz="2800" dirty="0" err="1" smtClean="0"/>
              <a:t>Kurkh</a:t>
            </a:r>
            <a:r>
              <a:rPr lang="en-US" sz="2800" dirty="0" smtClean="0"/>
              <a:t> </a:t>
            </a:r>
            <a:r>
              <a:rPr lang="en-US" sz="2800" dirty="0"/>
              <a:t>Monolith</a:t>
            </a:r>
          </a:p>
          <a:p>
            <a:pPr lvl="1"/>
            <a:r>
              <a:rPr lang="en-US" sz="2800" dirty="0"/>
              <a:t>Jehu (1</a:t>
            </a:r>
            <a:r>
              <a:rPr lang="en-US" sz="2800" baseline="30000" dirty="0"/>
              <a:t>st</a:t>
            </a:r>
            <a:r>
              <a:rPr lang="en-US" sz="2800" dirty="0"/>
              <a:t> Kings 19:16</a:t>
            </a:r>
            <a:r>
              <a:rPr lang="en-US" sz="2800" dirty="0" smtClean="0"/>
              <a:t>)</a:t>
            </a:r>
            <a:br>
              <a:rPr lang="en-US" sz="2800" dirty="0" smtClean="0"/>
            </a:br>
            <a:r>
              <a:rPr lang="en-US" sz="2800" dirty="0" smtClean="0"/>
              <a:t>	</a:t>
            </a:r>
            <a:r>
              <a:rPr lang="en-US" sz="2800" dirty="0"/>
              <a:t>	</a:t>
            </a:r>
            <a:r>
              <a:rPr lang="en-US" sz="2800" dirty="0" smtClean="0"/>
              <a:t>Mentioned </a:t>
            </a:r>
            <a:r>
              <a:rPr lang="en-US" sz="2800" dirty="0"/>
              <a:t>in inscriptions of Shalmaneser </a:t>
            </a:r>
            <a:r>
              <a:rPr lang="en-US" sz="2800" dirty="0" smtClean="0"/>
              <a:t>III</a:t>
            </a:r>
            <a:br>
              <a:rPr lang="en-US" sz="2800" dirty="0" smtClean="0"/>
            </a:br>
            <a:r>
              <a:rPr lang="en-US" sz="2800" dirty="0" smtClean="0"/>
              <a:t>			as a “son” (i.e., successor) of Omri</a:t>
            </a:r>
            <a:endParaRPr lang="en-US" sz="2800" dirty="0"/>
          </a:p>
        </p:txBody>
      </p:sp>
    </p:spTree>
    <p:extLst>
      <p:ext uri="{BB962C8B-B14F-4D97-AF65-F5344CB8AC3E}">
        <p14:creationId xmlns:p14="http://schemas.microsoft.com/office/powerpoint/2010/main" val="12118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Northern Canaan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Joash </a:t>
            </a:r>
            <a:r>
              <a:rPr lang="en-US" sz="2800" dirty="0"/>
              <a:t>(2</a:t>
            </a:r>
            <a:r>
              <a:rPr lang="en-US" sz="2800" baseline="30000" dirty="0"/>
              <a:t>nd</a:t>
            </a:r>
            <a:r>
              <a:rPr lang="en-US" sz="2800" dirty="0"/>
              <a:t> Kings 13:9</a:t>
            </a:r>
            <a:r>
              <a:rPr lang="en-US" sz="2800" dirty="0" smtClean="0"/>
              <a:t>)</a:t>
            </a:r>
          </a:p>
          <a:p>
            <a:pPr lvl="2"/>
            <a:r>
              <a:rPr lang="en-US" sz="2600" dirty="0"/>
              <a:t> </a:t>
            </a:r>
            <a:r>
              <a:rPr lang="en-US" sz="2800" dirty="0" smtClean="0"/>
              <a:t>Mentioned in the Tell al-</a:t>
            </a:r>
            <a:r>
              <a:rPr lang="en-US" sz="2800" dirty="0" err="1" smtClean="0"/>
              <a:t>Rimaḥ</a:t>
            </a:r>
            <a:r>
              <a:rPr lang="en-US" sz="2800" dirty="0" smtClean="0"/>
              <a:t/>
            </a:r>
            <a:br>
              <a:rPr lang="en-US" sz="2800" dirty="0" smtClean="0"/>
            </a:br>
            <a:r>
              <a:rPr lang="en-US" sz="2800" dirty="0" smtClean="0"/>
              <a:t>		inscription </a:t>
            </a:r>
            <a:r>
              <a:rPr lang="en-US" sz="2800" dirty="0"/>
              <a:t>of Adad-</a:t>
            </a:r>
            <a:r>
              <a:rPr lang="en-US" sz="2800" dirty="0" err="1"/>
              <a:t>Nirari</a:t>
            </a:r>
            <a:r>
              <a:rPr lang="en-US" sz="2800" dirty="0"/>
              <a:t> </a:t>
            </a:r>
            <a:r>
              <a:rPr lang="en-US" sz="2800" dirty="0" smtClean="0"/>
              <a:t>III</a:t>
            </a:r>
          </a:p>
          <a:p>
            <a:pPr lvl="2"/>
            <a:r>
              <a:rPr lang="en-US" sz="2800" dirty="0" smtClean="0"/>
              <a:t>Mentions Joash giving tribute</a:t>
            </a:r>
            <a:endParaRPr lang="en-US" sz="2600" dirty="0"/>
          </a:p>
          <a:p>
            <a:pPr lvl="1"/>
            <a:r>
              <a:rPr lang="en-US" sz="2800" dirty="0"/>
              <a:t>Jeroboam II (Kings 13:13</a:t>
            </a:r>
            <a:r>
              <a:rPr lang="en-US" sz="2800" dirty="0" smtClean="0"/>
              <a:t>)</a:t>
            </a:r>
          </a:p>
          <a:p>
            <a:pPr lvl="2"/>
            <a:r>
              <a:rPr lang="en-US" sz="2800" dirty="0" smtClean="0"/>
              <a:t>Mentioned in the seal of</a:t>
            </a:r>
            <a:br>
              <a:rPr lang="en-US" sz="2800" dirty="0" smtClean="0"/>
            </a:br>
            <a:r>
              <a:rPr lang="en-US" sz="2800" dirty="0" smtClean="0"/>
              <a:t>		his servant Shema</a:t>
            </a:r>
          </a:p>
          <a:p>
            <a:pPr lvl="2"/>
            <a:r>
              <a:rPr lang="en-US" sz="2800" dirty="0" smtClean="0"/>
              <a:t>Discovered </a:t>
            </a:r>
            <a:r>
              <a:rPr lang="en-US" sz="2800" dirty="0"/>
              <a:t>at Megiddo </a:t>
            </a:r>
          </a:p>
        </p:txBody>
      </p:sp>
    </p:spTree>
    <p:extLst>
      <p:ext uri="{BB962C8B-B14F-4D97-AF65-F5344CB8AC3E}">
        <p14:creationId xmlns:p14="http://schemas.microsoft.com/office/powerpoint/2010/main" val="23401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Why We Should Study Archaeology</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6" cy="505121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Archaeology gives clues to historical context</a:t>
            </a:r>
          </a:p>
          <a:p>
            <a:pPr lvl="1"/>
            <a:r>
              <a:rPr lang="en-US" sz="3200" b="1" dirty="0">
                <a:effectLst>
                  <a:outerShdw blurRad="38100" dist="38100" dir="2700000" algn="tl">
                    <a:srgbClr val="000000">
                      <a:alpha val="43137"/>
                    </a:srgbClr>
                  </a:outerShdw>
                </a:effectLst>
              </a:rPr>
              <a:t>e</a:t>
            </a:r>
            <a:r>
              <a:rPr lang="en-US" sz="3200" b="1" dirty="0" smtClean="0">
                <a:effectLst>
                  <a:outerShdw blurRad="38100" dist="38100" dir="2700000" algn="tl">
                    <a:srgbClr val="000000">
                      <a:alpha val="43137"/>
                    </a:srgbClr>
                  </a:outerShdw>
                </a:effectLst>
              </a:rPr>
              <a:t>nabling us to interpret Scripture better</a:t>
            </a:r>
          </a:p>
          <a:p>
            <a:pPr lvl="1"/>
            <a:r>
              <a:rPr lang="en-US" sz="3200" b="1" dirty="0" smtClean="0">
                <a:effectLst>
                  <a:outerShdw blurRad="38100" dist="38100" dir="2700000" algn="tl">
                    <a:srgbClr val="000000">
                      <a:alpha val="43137"/>
                    </a:srgbClr>
                  </a:outerShdw>
                </a:effectLst>
              </a:rPr>
              <a:t>enabling us to learn additional details</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on Biblical characters  </a:t>
            </a:r>
          </a:p>
          <a:p>
            <a:pPr marL="0" indent="0">
              <a:buNone/>
            </a:pPr>
            <a:r>
              <a:rPr lang="en-US" sz="3600" dirty="0" smtClean="0">
                <a:solidFill>
                  <a:srgbClr val="FFFF00"/>
                </a:solidFill>
                <a:effectLst>
                  <a:outerShdw blurRad="38100" dist="38100" dir="2700000" algn="tl">
                    <a:srgbClr val="000000">
                      <a:alpha val="43137"/>
                    </a:srgbClr>
                  </a:outerShdw>
                </a:effectLst>
              </a:rPr>
              <a:t>Archaeology offers evidence for Biblical credibility </a:t>
            </a:r>
          </a:p>
          <a:p>
            <a:pPr lvl="1"/>
            <a:r>
              <a:rPr lang="en-US" sz="3200" b="1" dirty="0">
                <a:effectLst>
                  <a:outerShdw blurRad="38100" dist="38100" dir="2700000" algn="tl">
                    <a:srgbClr val="000000">
                      <a:alpha val="43137"/>
                    </a:srgbClr>
                  </a:outerShdw>
                </a:effectLst>
              </a:rPr>
              <a:t>s</a:t>
            </a:r>
            <a:r>
              <a:rPr lang="en-US" sz="3200" b="1" dirty="0" smtClean="0">
                <a:effectLst>
                  <a:outerShdw blurRad="38100" dist="38100" dir="2700000" algn="tl">
                    <a:srgbClr val="000000">
                      <a:alpha val="43137"/>
                    </a:srgbClr>
                  </a:outerShdw>
                </a:effectLst>
              </a:rPr>
              <a:t>uggesting that Biblical accounts could have happened</a:t>
            </a:r>
          </a:p>
          <a:p>
            <a:pPr lvl="1"/>
            <a:r>
              <a:rPr lang="en-US" sz="3200" b="1" dirty="0">
                <a:effectLst>
                  <a:outerShdw blurRad="38100" dist="38100" dir="2700000" algn="tl">
                    <a:srgbClr val="000000">
                      <a:alpha val="43137"/>
                    </a:srgbClr>
                  </a:outerShdw>
                </a:effectLst>
              </a:rPr>
              <a:t>c</a:t>
            </a:r>
            <a:r>
              <a:rPr lang="en-US" sz="3200" b="1" dirty="0" smtClean="0">
                <a:effectLst>
                  <a:outerShdw blurRad="38100" dist="38100" dir="2700000" algn="tl">
                    <a:srgbClr val="000000">
                      <a:alpha val="43137"/>
                    </a:srgbClr>
                  </a:outerShdw>
                </a:effectLst>
              </a:rPr>
              <a:t>onfirming the historical existence of</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places, events, and people</a:t>
            </a:r>
          </a:p>
        </p:txBody>
      </p:sp>
    </p:spTree>
    <p:extLst>
      <p:ext uri="{BB962C8B-B14F-4D97-AF65-F5344CB8AC3E}">
        <p14:creationId xmlns:p14="http://schemas.microsoft.com/office/powerpoint/2010/main" val="42622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Northern Canaan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a:t>King </a:t>
            </a:r>
            <a:r>
              <a:rPr lang="en-US" sz="2800" dirty="0" err="1"/>
              <a:t>Menahem</a:t>
            </a:r>
            <a:r>
              <a:rPr lang="en-US" sz="2800" dirty="0"/>
              <a:t> (2</a:t>
            </a:r>
            <a:r>
              <a:rPr lang="en-US" sz="2800" baseline="30000" dirty="0"/>
              <a:t>nd</a:t>
            </a:r>
            <a:r>
              <a:rPr lang="en-US" sz="2800" dirty="0"/>
              <a:t> Kings 15:14</a:t>
            </a:r>
            <a:r>
              <a:rPr lang="en-US" sz="2800" dirty="0" smtClean="0"/>
              <a:t>)</a:t>
            </a:r>
            <a:br>
              <a:rPr lang="en-US" sz="2800" dirty="0" smtClean="0"/>
            </a:br>
            <a:r>
              <a:rPr lang="en-US" sz="2800" dirty="0" smtClean="0"/>
              <a:t>		Mentioned as paying tribute in the</a:t>
            </a:r>
            <a:br>
              <a:rPr lang="en-US" sz="2800" dirty="0" smtClean="0"/>
            </a:br>
            <a:r>
              <a:rPr lang="en-US" sz="2800" dirty="0" smtClean="0"/>
              <a:t>		Calah </a:t>
            </a:r>
            <a:r>
              <a:rPr lang="en-US" sz="2800" dirty="0"/>
              <a:t>Annals of </a:t>
            </a:r>
            <a:r>
              <a:rPr lang="en-US" sz="2800" dirty="0" err="1"/>
              <a:t>Tiglath-pileser</a:t>
            </a:r>
            <a:r>
              <a:rPr lang="en-US" sz="2800" dirty="0"/>
              <a:t> </a:t>
            </a:r>
            <a:r>
              <a:rPr lang="en-US" sz="2800" dirty="0" smtClean="0"/>
              <a:t>III</a:t>
            </a:r>
            <a:endParaRPr lang="en-US" sz="2800" dirty="0"/>
          </a:p>
          <a:p>
            <a:pPr lvl="1"/>
            <a:r>
              <a:rPr lang="en-US" sz="2800" dirty="0"/>
              <a:t>King </a:t>
            </a:r>
            <a:r>
              <a:rPr lang="en-US" sz="2800" dirty="0" err="1"/>
              <a:t>Pekah</a:t>
            </a:r>
            <a:r>
              <a:rPr lang="en-US" sz="2800" dirty="0"/>
              <a:t> (2</a:t>
            </a:r>
            <a:r>
              <a:rPr lang="en-US" sz="2800" baseline="30000" dirty="0"/>
              <a:t>nd</a:t>
            </a:r>
            <a:r>
              <a:rPr lang="en-US" sz="2800" dirty="0"/>
              <a:t> Kings 15:25</a:t>
            </a:r>
            <a:r>
              <a:rPr lang="en-US" sz="2800" dirty="0" smtClean="0"/>
              <a:t>)</a:t>
            </a:r>
            <a:br>
              <a:rPr lang="en-US" sz="2800" dirty="0" smtClean="0"/>
            </a:br>
            <a:r>
              <a:rPr lang="en-US" sz="2800" dirty="0" smtClean="0"/>
              <a:t>		Mentioned in one of </a:t>
            </a:r>
            <a:r>
              <a:rPr lang="en-US" sz="2800" dirty="0" err="1" smtClean="0"/>
              <a:t>Tiglath-pileser’s</a:t>
            </a:r>
            <a:r>
              <a:rPr lang="en-US" sz="2800" dirty="0" smtClean="0"/>
              <a:t> inscriptions</a:t>
            </a:r>
            <a:endParaRPr lang="en-US" sz="2800" dirty="0"/>
          </a:p>
        </p:txBody>
      </p:sp>
    </p:spTree>
    <p:extLst>
      <p:ext uri="{BB962C8B-B14F-4D97-AF65-F5344CB8AC3E}">
        <p14:creationId xmlns:p14="http://schemas.microsoft.com/office/powerpoint/2010/main" val="24116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Northern Canaan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King </a:t>
            </a:r>
            <a:r>
              <a:rPr lang="en-US" sz="2800" dirty="0" err="1"/>
              <a:t>Hoshea</a:t>
            </a:r>
            <a:r>
              <a:rPr lang="en-US" sz="2800" dirty="0"/>
              <a:t> </a:t>
            </a:r>
            <a:r>
              <a:rPr lang="en-US" sz="2800" dirty="0" smtClean="0"/>
              <a:t>(2</a:t>
            </a:r>
            <a:r>
              <a:rPr lang="en-US" sz="2800" baseline="30000" dirty="0" smtClean="0"/>
              <a:t>nd</a:t>
            </a:r>
            <a:r>
              <a:rPr lang="en-US" sz="2800" dirty="0" smtClean="0"/>
              <a:t> Kings 15:30)</a:t>
            </a:r>
            <a:br>
              <a:rPr lang="en-US" sz="2800" dirty="0" smtClean="0"/>
            </a:br>
            <a:r>
              <a:rPr lang="en-US" sz="2800" dirty="0" smtClean="0"/>
              <a:t>		Mentioned </a:t>
            </a:r>
            <a:r>
              <a:rPr lang="en-US" sz="2800" dirty="0"/>
              <a:t>in </a:t>
            </a:r>
            <a:r>
              <a:rPr lang="en-US" sz="2800" dirty="0" err="1" smtClean="0"/>
              <a:t>Tiglath-pileser’s</a:t>
            </a:r>
            <a:r>
              <a:rPr lang="en-US" sz="2800" dirty="0" smtClean="0"/>
              <a:t> </a:t>
            </a:r>
            <a:r>
              <a:rPr lang="en-US" sz="2800" dirty="0"/>
              <a:t>Summary Inscription 4</a:t>
            </a:r>
          </a:p>
          <a:p>
            <a:pPr lvl="1"/>
            <a:r>
              <a:rPr lang="en-US" sz="2800" dirty="0" err="1"/>
              <a:t>Sanballat</a:t>
            </a:r>
            <a:r>
              <a:rPr lang="en-US" sz="2800" dirty="0"/>
              <a:t> I, Governor of Samaria (Nehemiah 2:10</a:t>
            </a:r>
            <a:r>
              <a:rPr lang="en-US" sz="2800" dirty="0" smtClean="0"/>
              <a:t>)</a:t>
            </a:r>
            <a:br>
              <a:rPr lang="en-US" sz="2800" dirty="0" smtClean="0"/>
            </a:br>
            <a:r>
              <a:rPr lang="en-US" sz="2800" dirty="0" smtClean="0"/>
              <a:t>	</a:t>
            </a:r>
            <a:r>
              <a:rPr lang="en-US" sz="2800" dirty="0"/>
              <a:t>	</a:t>
            </a:r>
            <a:r>
              <a:rPr lang="en-US" sz="2800" dirty="0" smtClean="0"/>
              <a:t>Mentioned </a:t>
            </a:r>
            <a:r>
              <a:rPr lang="en-US" sz="2800" dirty="0"/>
              <a:t>in </a:t>
            </a:r>
            <a:r>
              <a:rPr lang="en-US" sz="2800" dirty="0" smtClean="0"/>
              <a:t>papyri</a:t>
            </a:r>
            <a:br>
              <a:rPr lang="en-US" sz="2800" dirty="0" smtClean="0"/>
            </a:br>
            <a:r>
              <a:rPr lang="en-US" sz="2800" dirty="0" smtClean="0"/>
              <a:t>			from </a:t>
            </a:r>
            <a:r>
              <a:rPr lang="en-US" sz="2800" dirty="0"/>
              <a:t>the Jewish </a:t>
            </a:r>
            <a:r>
              <a:rPr lang="en-US" sz="2800" dirty="0" smtClean="0"/>
              <a:t>community</a:t>
            </a:r>
            <a:br>
              <a:rPr lang="en-US" sz="2800" dirty="0" smtClean="0"/>
            </a:br>
            <a:r>
              <a:rPr lang="en-US" sz="2800" dirty="0" smtClean="0"/>
              <a:t>			at Elephantine, </a:t>
            </a:r>
            <a:r>
              <a:rPr lang="en-US" sz="2800" dirty="0"/>
              <a:t>Egypt</a:t>
            </a:r>
          </a:p>
        </p:txBody>
      </p:sp>
    </p:spTree>
    <p:extLst>
      <p:ext uri="{BB962C8B-B14F-4D97-AF65-F5344CB8AC3E}">
        <p14:creationId xmlns:p14="http://schemas.microsoft.com/office/powerpoint/2010/main" val="16172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Land of Judah</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414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a:t>King David (various)</a:t>
            </a:r>
          </a:p>
          <a:p>
            <a:pPr lvl="1"/>
            <a:r>
              <a:rPr lang="en-US" sz="2800" dirty="0"/>
              <a:t>King </a:t>
            </a:r>
            <a:r>
              <a:rPr lang="en-US" sz="2800" dirty="0" err="1"/>
              <a:t>Uzziah</a:t>
            </a:r>
            <a:r>
              <a:rPr lang="en-US" sz="2800" dirty="0"/>
              <a:t> (2</a:t>
            </a:r>
            <a:r>
              <a:rPr lang="en-US" sz="2800" baseline="30000" dirty="0"/>
              <a:t>nd</a:t>
            </a:r>
            <a:r>
              <a:rPr lang="en-US" sz="2800" dirty="0"/>
              <a:t> Kings 14:21)</a:t>
            </a:r>
          </a:p>
          <a:p>
            <a:pPr lvl="1"/>
            <a:r>
              <a:rPr lang="en-US" sz="2800" dirty="0"/>
              <a:t>King Ahaz (2</a:t>
            </a:r>
            <a:r>
              <a:rPr lang="en-US" sz="2800" baseline="30000" dirty="0"/>
              <a:t>nd</a:t>
            </a:r>
            <a:r>
              <a:rPr lang="en-US" sz="2800" dirty="0"/>
              <a:t> Kings 15:38)</a:t>
            </a:r>
          </a:p>
          <a:p>
            <a:pPr lvl="1"/>
            <a:r>
              <a:rPr lang="en-US" sz="2800" dirty="0"/>
              <a:t>King Hezekiah (2</a:t>
            </a:r>
            <a:r>
              <a:rPr lang="en-US" sz="2800" baseline="30000" dirty="0"/>
              <a:t>nd</a:t>
            </a:r>
            <a:r>
              <a:rPr lang="en-US" sz="2800" dirty="0"/>
              <a:t> Kings 16:20)</a:t>
            </a:r>
          </a:p>
          <a:p>
            <a:pPr lvl="1"/>
            <a:r>
              <a:rPr lang="en-US" sz="2800" dirty="0"/>
              <a:t>King Manasseh (2</a:t>
            </a:r>
            <a:r>
              <a:rPr lang="en-US" sz="2800" baseline="30000" dirty="0"/>
              <a:t>nd</a:t>
            </a:r>
            <a:r>
              <a:rPr lang="en-US" sz="2800" dirty="0"/>
              <a:t> Kings 20:21</a:t>
            </a:r>
            <a:r>
              <a:rPr lang="en-US" sz="2800" dirty="0" smtClean="0"/>
              <a:t>)</a:t>
            </a:r>
          </a:p>
          <a:p>
            <a:pPr lvl="1"/>
            <a:r>
              <a:rPr lang="en-US" sz="2800" dirty="0" err="1"/>
              <a:t>Hilkiah</a:t>
            </a:r>
            <a:r>
              <a:rPr lang="en-US" sz="2800" dirty="0"/>
              <a:t> the High Priest [through Bullae] (2</a:t>
            </a:r>
            <a:r>
              <a:rPr lang="en-US" sz="2800" baseline="30000" dirty="0"/>
              <a:t>nd</a:t>
            </a:r>
            <a:r>
              <a:rPr lang="en-US" sz="2800" dirty="0"/>
              <a:t> Kings 22:4)</a:t>
            </a:r>
          </a:p>
          <a:p>
            <a:pPr lvl="1"/>
            <a:r>
              <a:rPr lang="en-US" sz="2800" dirty="0" err="1"/>
              <a:t>Shaphan</a:t>
            </a:r>
            <a:r>
              <a:rPr lang="en-US" sz="2800" dirty="0"/>
              <a:t>, scribe for Josiah [through Bullae] ([2</a:t>
            </a:r>
            <a:r>
              <a:rPr lang="en-US" sz="2800" baseline="30000" dirty="0"/>
              <a:t>nd</a:t>
            </a:r>
            <a:r>
              <a:rPr lang="en-US" sz="2800" dirty="0"/>
              <a:t>] Kings 22:3</a:t>
            </a:r>
            <a:r>
              <a:rPr lang="en-US" sz="2800" dirty="0" smtClean="0"/>
              <a:t>)</a:t>
            </a:r>
            <a:endParaRPr lang="en-US" sz="2800" dirty="0"/>
          </a:p>
        </p:txBody>
      </p:sp>
    </p:spTree>
    <p:extLst>
      <p:ext uri="{BB962C8B-B14F-4D97-AF65-F5344CB8AC3E}">
        <p14:creationId xmlns:p14="http://schemas.microsoft.com/office/powerpoint/2010/main" val="218461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269" y="605590"/>
            <a:ext cx="7381731" cy="1058318"/>
          </a:xfrm>
        </p:spPr>
        <p:txBody>
          <a:bodyPr anchor="t">
            <a:normAutofit/>
          </a:bodyPr>
          <a:lstStyle/>
          <a:p>
            <a:pPr algn="ctr"/>
            <a:r>
              <a:rPr lang="en-US" sz="4800" b="1" cap="none" dirty="0" smtClean="0">
                <a:solidFill>
                  <a:srgbClr val="FFFF00"/>
                </a:solidFill>
                <a:effectLst>
                  <a:outerShdw blurRad="38100" dist="38100" dir="2700000" algn="tl">
                    <a:srgbClr val="000000">
                      <a:alpha val="43137"/>
                    </a:srgbClr>
                  </a:outerShdw>
                </a:effectLst>
              </a:rPr>
              <a:t>Tel Dan Stele </a:t>
            </a:r>
            <a:r>
              <a:rPr lang="en-US" sz="3200" b="1" cap="none" dirty="0" smtClean="0">
                <a:solidFill>
                  <a:srgbClr val="FFFF00"/>
                </a:solidFill>
                <a:effectLst>
                  <a:outerShdw blurRad="38100" dist="38100" dir="2700000" algn="tl">
                    <a:srgbClr val="000000">
                      <a:alpha val="43137"/>
                    </a:srgbClr>
                  </a:outerShdw>
                </a:effectLst>
              </a:rPr>
              <a:t>(here illuminated)</a:t>
            </a:r>
            <a:endParaRPr lang="en-US" sz="3200" b="1" cap="none" dirty="0">
              <a:solidFill>
                <a:srgbClr val="FFFF00"/>
              </a:solidFill>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2380" y="1520909"/>
            <a:ext cx="4842648" cy="3142568"/>
          </a:xfrm>
          <a:prstGeom prst="rect">
            <a:avLst/>
          </a:prstGeom>
          <a:ln>
            <a:noFill/>
          </a:ln>
          <a:effectLst>
            <a:softEdge rad="112500"/>
          </a:effectLst>
        </p:spPr>
      </p:pic>
      <p:sp>
        <p:nvSpPr>
          <p:cNvPr id="4" name="Text Placeholder 3"/>
          <p:cNvSpPr>
            <a:spLocks noGrp="1"/>
          </p:cNvSpPr>
          <p:nvPr>
            <p:ph type="body" sz="half" idx="2"/>
          </p:nvPr>
        </p:nvSpPr>
        <p:spPr>
          <a:xfrm>
            <a:off x="4810268" y="1520908"/>
            <a:ext cx="6164653"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Written in Aramaic</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Mentions “House of David”</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Suggests David as a founder</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of a dynasty</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89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King </a:t>
            </a:r>
            <a:r>
              <a:rPr lang="en-US" sz="3600" b="1" dirty="0" err="1" smtClean="0">
                <a:solidFill>
                  <a:srgbClr val="FFFF00"/>
                </a:solidFill>
                <a:effectLst>
                  <a:outerShdw blurRad="38100" dist="38100" dir="2700000" algn="tl">
                    <a:srgbClr val="000000">
                      <a:alpha val="43137"/>
                    </a:srgbClr>
                  </a:outerShdw>
                </a:effectLst>
              </a:rPr>
              <a:t>Uzziah</a:t>
            </a:r>
            <a:r>
              <a:rPr lang="en-US" sz="3600" b="1" dirty="0" smtClean="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(2</a:t>
            </a:r>
            <a:r>
              <a:rPr lang="en-US" sz="2800" b="1" baseline="30000" dirty="0" smtClean="0">
                <a:solidFill>
                  <a:srgbClr val="FFFF00"/>
                </a:solidFill>
                <a:effectLst>
                  <a:outerShdw blurRad="38100" dist="38100" dir="2700000" algn="tl">
                    <a:srgbClr val="000000">
                      <a:alpha val="43137"/>
                    </a:srgbClr>
                  </a:outerShdw>
                </a:effectLst>
              </a:rPr>
              <a:t>nd</a:t>
            </a:r>
            <a:r>
              <a:rPr lang="en-US" sz="2800" b="1" dirty="0" smtClean="0">
                <a:solidFill>
                  <a:srgbClr val="FFFF00"/>
                </a:solidFill>
                <a:effectLst>
                  <a:outerShdw blurRad="38100" dist="38100" dir="2700000" algn="tl">
                    <a:srgbClr val="000000">
                      <a:alpha val="43137"/>
                    </a:srgbClr>
                  </a:outerShdw>
                </a:effectLst>
              </a:rPr>
              <a:t> Kings 14:21)</a:t>
            </a:r>
            <a:endParaRPr lang="en-US" sz="2400" b="1" dirty="0" smtClean="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Verified in </a:t>
            </a:r>
            <a:r>
              <a:rPr lang="en-US" sz="3200" dirty="0">
                <a:effectLst>
                  <a:outerShdw blurRad="38100" dist="38100" dir="2700000" algn="tl">
                    <a:srgbClr val="000000">
                      <a:alpha val="43137"/>
                    </a:srgbClr>
                  </a:outerShdw>
                </a:effectLst>
              </a:rPr>
              <a:t>inscribed stone </a:t>
            </a:r>
            <a:r>
              <a:rPr lang="en-US" sz="3200" dirty="0" smtClean="0">
                <a:effectLst>
                  <a:outerShdw blurRad="38100" dist="38100" dir="2700000" algn="tl">
                    <a:srgbClr val="000000">
                      <a:alpha val="43137"/>
                    </a:srgbClr>
                  </a:outerShdw>
                </a:effectLst>
              </a:rPr>
              <a:t>seals</a:t>
            </a:r>
          </a:p>
          <a:p>
            <a:pPr lvl="1"/>
            <a:r>
              <a:rPr lang="en-US" sz="3200" dirty="0" smtClean="0">
                <a:effectLst>
                  <a:outerShdw blurRad="38100" dist="38100" dir="2700000" algn="tl">
                    <a:srgbClr val="000000">
                      <a:alpha val="43137"/>
                    </a:srgbClr>
                  </a:outerShdw>
                </a:effectLst>
              </a:rPr>
              <a:t>Seals were </a:t>
            </a:r>
            <a:r>
              <a:rPr lang="en-US" sz="3200" dirty="0">
                <a:effectLst>
                  <a:outerShdw blurRad="38100" dist="38100" dir="2700000" algn="tl">
                    <a:srgbClr val="000000">
                      <a:alpha val="43137"/>
                    </a:srgbClr>
                  </a:outerShdw>
                </a:effectLst>
              </a:rPr>
              <a:t>of two of his royal </a:t>
            </a:r>
            <a:r>
              <a:rPr lang="en-US" sz="3200" dirty="0" smtClean="0">
                <a:effectLst>
                  <a:outerShdw blurRad="38100" dist="38100" dir="2700000" algn="tl">
                    <a:srgbClr val="000000">
                      <a:alpha val="43137"/>
                    </a:srgbClr>
                  </a:outerShdw>
                </a:effectLst>
              </a:rPr>
              <a:t>servants</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t>
            </a:r>
            <a:r>
              <a:rPr lang="en-US" sz="3200" dirty="0" err="1" smtClean="0">
                <a:effectLst>
                  <a:outerShdw blurRad="38100" dist="38100" dir="2700000" algn="tl">
                    <a:srgbClr val="000000">
                      <a:alpha val="43137"/>
                    </a:srgbClr>
                  </a:outerShdw>
                </a:effectLst>
              </a:rPr>
              <a:t>Abiyaw</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and </a:t>
            </a:r>
            <a:r>
              <a:rPr lang="en-US" sz="3200" dirty="0" err="1">
                <a:effectLst>
                  <a:outerShdw blurRad="38100" dist="38100" dir="2700000" algn="tl">
                    <a:srgbClr val="000000">
                      <a:alpha val="43137"/>
                    </a:srgbClr>
                  </a:outerShdw>
                </a:effectLst>
              </a:rPr>
              <a:t>Shubnayaw</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a:t>
            </a:r>
            <a:r>
              <a:rPr lang="en-US" sz="3200" dirty="0" err="1" smtClean="0">
                <a:effectLst>
                  <a:outerShdw blurRad="38100" dist="38100" dir="2700000" algn="tl">
                    <a:srgbClr val="000000">
                      <a:alpha val="43137"/>
                    </a:srgbClr>
                  </a:outerShdw>
                </a:effectLst>
              </a:rPr>
              <a:t>i.e</a:t>
            </a:r>
            <a:r>
              <a:rPr lang="en-US" sz="3200" dirty="0" smtClean="0">
                <a:effectLst>
                  <a:outerShdw blurRad="38100" dist="38100" dir="2700000" algn="tl">
                    <a:srgbClr val="000000">
                      <a:alpha val="43137"/>
                    </a:srgbClr>
                  </a:outerShdw>
                </a:effectLst>
              </a:rPr>
              <a:t>, </a:t>
            </a:r>
            <a:r>
              <a:rPr lang="en-US" sz="3200" dirty="0" err="1" smtClean="0">
                <a:effectLst>
                  <a:outerShdw blurRad="38100" dist="38100" dir="2700000" algn="tl">
                    <a:srgbClr val="000000">
                      <a:alpha val="43137"/>
                    </a:srgbClr>
                  </a:outerShdw>
                </a:effectLst>
              </a:rPr>
              <a:t>Shebanyaw</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6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a:solidFill>
                  <a:srgbClr val="FFFF00"/>
                </a:solidFill>
                <a:effectLst>
                  <a:outerShdw blurRad="38100" dist="38100" dir="2700000" algn="tl">
                    <a:srgbClr val="000000">
                      <a:alpha val="43137"/>
                    </a:srgbClr>
                  </a:outerShdw>
                </a:effectLst>
              </a:rPr>
              <a:t>King Ahaz </a:t>
            </a:r>
            <a:r>
              <a:rPr lang="en-US" sz="2800" b="1" dirty="0">
                <a:solidFill>
                  <a:srgbClr val="FFFF00"/>
                </a:solidFill>
                <a:effectLst>
                  <a:outerShdw blurRad="38100" dist="38100" dir="2700000" algn="tl">
                    <a:srgbClr val="000000">
                      <a:alpha val="43137"/>
                    </a:srgbClr>
                  </a:outerShdw>
                </a:effectLst>
              </a:rPr>
              <a:t>(2</a:t>
            </a:r>
            <a:r>
              <a:rPr lang="en-US" sz="2800" b="1" baseline="30000" dirty="0">
                <a:solidFill>
                  <a:srgbClr val="FFFF00"/>
                </a:solidFill>
                <a:effectLst>
                  <a:outerShdw blurRad="38100" dist="38100" dir="2700000" algn="tl">
                    <a:srgbClr val="000000">
                      <a:alpha val="43137"/>
                    </a:srgbClr>
                  </a:outerShdw>
                </a:effectLst>
              </a:rPr>
              <a:t>nd</a:t>
            </a:r>
            <a:r>
              <a:rPr lang="en-US" sz="2800" b="1" dirty="0">
                <a:solidFill>
                  <a:srgbClr val="FFFF00"/>
                </a:solidFill>
                <a:effectLst>
                  <a:outerShdw blurRad="38100" dist="38100" dir="2700000" algn="tl">
                    <a:srgbClr val="000000">
                      <a:alpha val="43137"/>
                    </a:srgbClr>
                  </a:outerShdw>
                </a:effectLst>
              </a:rPr>
              <a:t> Kings </a:t>
            </a:r>
            <a:r>
              <a:rPr lang="en-US" sz="2800" b="1" dirty="0" smtClean="0">
                <a:solidFill>
                  <a:srgbClr val="FFFF00"/>
                </a:solidFill>
                <a:effectLst>
                  <a:outerShdw blurRad="38100" dist="38100" dir="2700000" algn="tl">
                    <a:srgbClr val="000000">
                      <a:alpha val="43137"/>
                    </a:srgbClr>
                  </a:outerShdw>
                </a:effectLst>
              </a:rPr>
              <a:t>15:38)</a:t>
            </a:r>
            <a:endParaRPr lang="en-US" b="1" dirty="0" smtClean="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Longer form of </a:t>
            </a:r>
            <a:r>
              <a:rPr lang="en-US" sz="3200" dirty="0">
                <a:effectLst>
                  <a:outerShdw blurRad="38100" dist="38100" dir="2700000" algn="tl">
                    <a:srgbClr val="000000">
                      <a:alpha val="43137"/>
                    </a:srgbClr>
                  </a:outerShdw>
                </a:effectLst>
              </a:rPr>
              <a:t>name </a:t>
            </a:r>
            <a:r>
              <a:rPr lang="en-US" sz="3200" dirty="0" smtClean="0">
                <a:effectLst>
                  <a:outerShdw blurRad="38100" dist="38100" dir="2700000" algn="tl">
                    <a:srgbClr val="000000">
                      <a:alpha val="43137"/>
                    </a:srgbClr>
                  </a:outerShdw>
                </a:effectLst>
              </a:rPr>
              <a:t>found (i.e., </a:t>
            </a:r>
            <a:r>
              <a:rPr lang="en-US" sz="3200" dirty="0" err="1" smtClean="0">
                <a:effectLst>
                  <a:outerShdw blurRad="38100" dist="38100" dir="2700000" algn="tl">
                    <a:srgbClr val="000000">
                      <a:alpha val="43137"/>
                    </a:srgbClr>
                  </a:outerShdw>
                </a:effectLst>
              </a:rPr>
              <a:t>Jehoahaz</a:t>
            </a:r>
            <a:r>
              <a:rPr lang="en-US" sz="3200" dirty="0" smtClean="0">
                <a:effectLst>
                  <a:outerShdw blurRad="38100" dist="38100" dir="2700000" algn="tl">
                    <a:srgbClr val="000000">
                      <a:alpha val="43137"/>
                    </a:srgbClr>
                  </a:outerShdw>
                </a:effectLst>
              </a:rPr>
              <a: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in </a:t>
            </a:r>
            <a:r>
              <a:rPr lang="en-US" sz="3200" dirty="0" err="1">
                <a:effectLst>
                  <a:outerShdw blurRad="38100" dist="38100" dir="2700000" algn="tl">
                    <a:srgbClr val="000000">
                      <a:alpha val="43137"/>
                    </a:srgbClr>
                  </a:outerShdw>
                </a:effectLst>
              </a:rPr>
              <a:t>Tiglath-pileser</a:t>
            </a:r>
            <a:r>
              <a:rPr lang="en-US" sz="3200" dirty="0">
                <a:effectLst>
                  <a:outerShdw blurRad="38100" dist="38100" dir="2700000" algn="tl">
                    <a:srgbClr val="000000">
                      <a:alpha val="43137"/>
                    </a:srgbClr>
                  </a:outerShdw>
                </a:effectLst>
              </a:rPr>
              <a:t> III’s Summary Inscription </a:t>
            </a:r>
            <a:r>
              <a:rPr lang="en-US" sz="3200" dirty="0" smtClean="0">
                <a:effectLst>
                  <a:outerShdw blurRad="38100" dist="38100" dir="2700000" algn="tl">
                    <a:srgbClr val="000000">
                      <a:alpha val="43137"/>
                    </a:srgbClr>
                  </a:outerShdw>
                </a:effectLst>
              </a:rPr>
              <a:t>7</a:t>
            </a:r>
          </a:p>
          <a:p>
            <a:pPr lvl="1"/>
            <a:r>
              <a:rPr lang="en-US" sz="3200" dirty="0" smtClean="0">
                <a:effectLst>
                  <a:outerShdw blurRad="38100" dist="38100" dir="2700000" algn="tl">
                    <a:srgbClr val="000000">
                      <a:alpha val="43137"/>
                    </a:srgbClr>
                  </a:outerShdw>
                </a:effectLst>
              </a:rPr>
              <a:t>King’s </a:t>
            </a:r>
            <a:r>
              <a:rPr lang="en-US" sz="3200" dirty="0">
                <a:effectLst>
                  <a:outerShdw blurRad="38100" dist="38100" dir="2700000" algn="tl">
                    <a:srgbClr val="000000">
                      <a:alpha val="43137"/>
                    </a:srgbClr>
                  </a:outerShdw>
                </a:effectLst>
              </a:rPr>
              <a:t>name found in </a:t>
            </a:r>
            <a:r>
              <a:rPr lang="en-US" sz="3200" dirty="0" smtClean="0">
                <a:effectLst>
                  <a:outerShdw blurRad="38100" dist="38100" dir="2700000" algn="tl">
                    <a:srgbClr val="000000">
                      <a:alpha val="43137"/>
                    </a:srgbClr>
                  </a:outerShdw>
                </a:effectLst>
              </a:rPr>
              <a:t>an additional</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seal of unknown place of origin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nl-NL" sz="3600" b="1" dirty="0">
                <a:solidFill>
                  <a:srgbClr val="FFFF00"/>
                </a:solidFill>
                <a:effectLst>
                  <a:outerShdw blurRad="38100" dist="38100" dir="2700000" algn="tl">
                    <a:srgbClr val="000000">
                      <a:alpha val="43137"/>
                    </a:srgbClr>
                  </a:outerShdw>
                </a:effectLst>
              </a:rPr>
              <a:t>King Hezekiah </a:t>
            </a:r>
            <a:r>
              <a:rPr lang="nl-NL" sz="2800" b="1" dirty="0">
                <a:solidFill>
                  <a:srgbClr val="FFFF00"/>
                </a:solidFill>
                <a:effectLst>
                  <a:outerShdw blurRad="38100" dist="38100" dir="2700000" algn="tl">
                    <a:srgbClr val="000000">
                      <a:alpha val="43137"/>
                    </a:srgbClr>
                  </a:outerShdw>
                </a:effectLst>
              </a:rPr>
              <a:t>(2</a:t>
            </a:r>
            <a:r>
              <a:rPr lang="nl-NL" sz="2800" b="1" baseline="30000" dirty="0">
                <a:solidFill>
                  <a:srgbClr val="FFFF00"/>
                </a:solidFill>
                <a:effectLst>
                  <a:outerShdw blurRad="38100" dist="38100" dir="2700000" algn="tl">
                    <a:srgbClr val="000000">
                      <a:alpha val="43137"/>
                    </a:srgbClr>
                  </a:outerShdw>
                </a:effectLst>
              </a:rPr>
              <a:t>nd</a:t>
            </a:r>
            <a:r>
              <a:rPr lang="nl-NL" sz="2800" b="1" dirty="0">
                <a:solidFill>
                  <a:srgbClr val="FFFF00"/>
                </a:solidFill>
                <a:effectLst>
                  <a:outerShdw blurRad="38100" dist="38100" dir="2700000" algn="tl">
                    <a:srgbClr val="000000">
                      <a:alpha val="43137"/>
                    </a:srgbClr>
                  </a:outerShdw>
                </a:effectLst>
              </a:rPr>
              <a:t> Kings 16:20)</a:t>
            </a:r>
          </a:p>
          <a:p>
            <a:pPr lvl="1"/>
            <a:r>
              <a:rPr lang="en-US" sz="3200" dirty="0" smtClean="0">
                <a:effectLst>
                  <a:outerShdw blurRad="38100" dist="38100" dir="2700000" algn="tl">
                    <a:srgbClr val="000000">
                      <a:alpha val="43137"/>
                    </a:srgbClr>
                  </a:outerShdw>
                </a:effectLst>
              </a:rPr>
              <a:t>Referred to </a:t>
            </a:r>
            <a:r>
              <a:rPr lang="en-US" sz="3200" dirty="0">
                <a:effectLst>
                  <a:outerShdw blurRad="38100" dist="38100" dir="2700000" algn="tl">
                    <a:srgbClr val="000000">
                      <a:alpha val="43137"/>
                    </a:srgbClr>
                  </a:outerShdw>
                </a:effectLst>
              </a:rPr>
              <a:t>in </a:t>
            </a:r>
            <a:r>
              <a:rPr lang="en-US" sz="3200" dirty="0" smtClean="0">
                <a:effectLst>
                  <a:outerShdw blurRad="38100" dist="38100" dir="2700000" algn="tl">
                    <a:srgbClr val="000000">
                      <a:alpha val="43137"/>
                    </a:srgbClr>
                  </a:outerShdw>
                </a:effectLst>
              </a:rPr>
              <a:t>the </a:t>
            </a:r>
            <a:r>
              <a:rPr lang="en-US" sz="3200" i="1" dirty="0" smtClean="0">
                <a:effectLst>
                  <a:outerShdw blurRad="38100" dist="38100" dir="2700000" algn="tl">
                    <a:srgbClr val="000000">
                      <a:alpha val="43137"/>
                    </a:srgbClr>
                  </a:outerShdw>
                </a:effectLst>
              </a:rPr>
              <a:t>Annals </a:t>
            </a:r>
            <a:r>
              <a:rPr lang="en-US" sz="3200" i="1" dirty="0">
                <a:effectLst>
                  <a:outerShdw blurRad="38100" dist="38100" dir="2700000" algn="tl">
                    <a:srgbClr val="000000">
                      <a:alpha val="43137"/>
                    </a:srgbClr>
                  </a:outerShdw>
                </a:effectLst>
              </a:rPr>
              <a:t>of Sennacherib</a:t>
            </a:r>
            <a:endParaRPr lang="en-US" sz="3200" i="1" dirty="0" smtClean="0">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King’s </a:t>
            </a:r>
            <a:r>
              <a:rPr lang="en-US" sz="3200" dirty="0">
                <a:effectLst>
                  <a:outerShdw blurRad="38100" dist="38100" dir="2700000" algn="tl">
                    <a:srgbClr val="000000">
                      <a:alpha val="43137"/>
                    </a:srgbClr>
                  </a:outerShdw>
                </a:effectLst>
              </a:rPr>
              <a:t>name found in </a:t>
            </a:r>
            <a:r>
              <a:rPr lang="en-US" sz="3200" dirty="0" smtClean="0">
                <a:effectLst>
                  <a:outerShdw blurRad="38100" dist="38100" dir="2700000" algn="tl">
                    <a:srgbClr val="000000">
                      <a:alpha val="43137"/>
                    </a:srgbClr>
                  </a:outerShdw>
                </a:effectLst>
              </a:rPr>
              <a:t>an additional</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seal of unknown place of origin</a:t>
            </a:r>
          </a:p>
          <a:p>
            <a:pPr lvl="1"/>
            <a:r>
              <a:rPr lang="en-US" sz="3200" dirty="0" smtClean="0">
                <a:effectLst>
                  <a:outerShdw blurRad="38100" dist="38100" dir="2700000" algn="tl">
                    <a:srgbClr val="000000">
                      <a:alpha val="43137"/>
                    </a:srgbClr>
                  </a:outerShdw>
                </a:effectLst>
              </a:rPr>
              <a:t>Name on bullae found</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at the Ophel excavation at Jerusalem</a:t>
            </a:r>
            <a:endParaRPr lang="en-US" sz="3200"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75" t="16952" r="13545"/>
          <a:stretch/>
        </p:blipFill>
        <p:spPr>
          <a:xfrm>
            <a:off x="8172450" y="1866094"/>
            <a:ext cx="4019550" cy="2824400"/>
          </a:xfrm>
          <a:prstGeom prst="rect">
            <a:avLst/>
          </a:prstGeom>
          <a:ln>
            <a:noFill/>
          </a:ln>
          <a:effectLst>
            <a:softEdge rad="112500"/>
          </a:effectLst>
        </p:spPr>
      </p:pic>
    </p:spTree>
    <p:extLst>
      <p:ext uri="{BB962C8B-B14F-4D97-AF65-F5344CB8AC3E}">
        <p14:creationId xmlns:p14="http://schemas.microsoft.com/office/powerpoint/2010/main" val="32116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nl-NL" sz="3600" b="1" dirty="0">
                <a:solidFill>
                  <a:srgbClr val="FFFF00"/>
                </a:solidFill>
                <a:effectLst>
                  <a:outerShdw blurRad="38100" dist="38100" dir="2700000" algn="tl">
                    <a:srgbClr val="000000">
                      <a:alpha val="43137"/>
                    </a:srgbClr>
                  </a:outerShdw>
                </a:effectLst>
              </a:rPr>
              <a:t>King Manasseh </a:t>
            </a:r>
            <a:r>
              <a:rPr lang="nl-NL" sz="2800" b="1" dirty="0">
                <a:solidFill>
                  <a:srgbClr val="FFFF00"/>
                </a:solidFill>
                <a:effectLst>
                  <a:outerShdw blurRad="38100" dist="38100" dir="2700000" algn="tl">
                    <a:srgbClr val="000000">
                      <a:alpha val="43137"/>
                    </a:srgbClr>
                  </a:outerShdw>
                </a:effectLst>
              </a:rPr>
              <a:t>(2</a:t>
            </a:r>
            <a:r>
              <a:rPr lang="nl-NL" sz="2800" b="1" baseline="30000" dirty="0">
                <a:solidFill>
                  <a:srgbClr val="FFFF00"/>
                </a:solidFill>
                <a:effectLst>
                  <a:outerShdw blurRad="38100" dist="38100" dir="2700000" algn="tl">
                    <a:srgbClr val="000000">
                      <a:alpha val="43137"/>
                    </a:srgbClr>
                  </a:outerShdw>
                </a:effectLst>
              </a:rPr>
              <a:t>nd</a:t>
            </a:r>
            <a:r>
              <a:rPr lang="nl-NL" sz="2800" b="1" dirty="0">
                <a:solidFill>
                  <a:srgbClr val="FFFF00"/>
                </a:solidFill>
                <a:effectLst>
                  <a:outerShdw blurRad="38100" dist="38100" dir="2700000" algn="tl">
                    <a:srgbClr val="000000">
                      <a:alpha val="43137"/>
                    </a:srgbClr>
                  </a:outerShdw>
                </a:effectLst>
              </a:rPr>
              <a:t> Kings </a:t>
            </a:r>
            <a:r>
              <a:rPr lang="nl-NL" sz="2800" b="1" dirty="0" smtClean="0">
                <a:solidFill>
                  <a:srgbClr val="FFFF00"/>
                </a:solidFill>
                <a:effectLst>
                  <a:outerShdw blurRad="38100" dist="38100" dir="2700000" algn="tl">
                    <a:srgbClr val="000000">
                      <a:alpha val="43137"/>
                    </a:srgbClr>
                  </a:outerShdw>
                </a:effectLst>
              </a:rPr>
              <a:t>20:21)</a:t>
            </a:r>
            <a:endParaRPr lang="nl-NL" sz="28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Referred to </a:t>
            </a:r>
            <a:r>
              <a:rPr lang="en-US" sz="3200" dirty="0">
                <a:effectLst>
                  <a:outerShdw blurRad="38100" dist="38100" dir="2700000" algn="tl">
                    <a:srgbClr val="000000">
                      <a:alpha val="43137"/>
                    </a:srgbClr>
                  </a:outerShdw>
                </a:effectLst>
              </a:rPr>
              <a:t>in </a:t>
            </a:r>
            <a:r>
              <a:rPr lang="en-US" sz="3200" i="1" dirty="0">
                <a:effectLst>
                  <a:outerShdw blurRad="38100" dist="38100" dir="2700000" algn="tl">
                    <a:srgbClr val="000000">
                      <a:alpha val="43137"/>
                    </a:srgbClr>
                  </a:outerShdw>
                </a:effectLst>
              </a:rPr>
              <a:t>Ashurbanipal’s Cylinder C</a:t>
            </a:r>
            <a:endParaRPr lang="en-US" sz="3200" i="1" dirty="0" smtClean="0">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Referred </a:t>
            </a:r>
            <a:r>
              <a:rPr lang="en-US" sz="3200" dirty="0">
                <a:effectLst>
                  <a:outerShdw blurRad="38100" dist="38100" dir="2700000" algn="tl">
                    <a:srgbClr val="000000">
                      <a:alpha val="43137"/>
                    </a:srgbClr>
                  </a:outerShdw>
                </a:effectLst>
              </a:rPr>
              <a:t>to in </a:t>
            </a:r>
            <a:r>
              <a:rPr lang="en-US" sz="3200" dirty="0" smtClean="0">
                <a:effectLst>
                  <a:outerShdw blurRad="38100" dist="38100" dir="2700000" algn="tl">
                    <a:srgbClr val="000000">
                      <a:alpha val="43137"/>
                    </a:srgbClr>
                  </a:outerShdw>
                </a:effectLst>
              </a:rPr>
              <a:t>an inscription of</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Assyrian king Esarhaddon</a:t>
            </a:r>
          </a:p>
          <a:p>
            <a:pPr lvl="1"/>
            <a:r>
              <a:rPr lang="en-US" sz="3200" dirty="0" smtClean="0">
                <a:effectLst>
                  <a:outerShdw blurRad="38100" dist="38100" dir="2700000" algn="tl">
                    <a:srgbClr val="000000">
                      <a:alpha val="43137"/>
                    </a:srgbClr>
                  </a:outerShdw>
                </a:effectLst>
              </a:rPr>
              <a:t>Noted as a “king of Judah”</a:t>
            </a:r>
          </a:p>
          <a:p>
            <a:pPr lvl="1"/>
            <a:r>
              <a:rPr lang="en-US" sz="3200" dirty="0" smtClean="0">
                <a:effectLst>
                  <a:outerShdw blurRad="38100" dist="38100" dir="2700000" algn="tl">
                    <a:srgbClr val="000000">
                      <a:alpha val="43137"/>
                    </a:srgbClr>
                  </a:outerShdw>
                </a:effectLst>
              </a:rPr>
              <a:t>Inscriptions concerned tributes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12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Additional 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Azariah</a:t>
            </a:r>
            <a:r>
              <a:rPr lang="en-US" sz="2800" dirty="0"/>
              <a:t>, High Priest (1st Chronicles 5:39)</a:t>
            </a:r>
          </a:p>
          <a:p>
            <a:pPr lvl="1"/>
            <a:r>
              <a:rPr lang="en-US" sz="2800" dirty="0" err="1"/>
              <a:t>Gemariah</a:t>
            </a:r>
            <a:r>
              <a:rPr lang="en-US" sz="2800" dirty="0"/>
              <a:t> (Jeremiah 36:10)</a:t>
            </a:r>
          </a:p>
          <a:p>
            <a:pPr lvl="1"/>
            <a:r>
              <a:rPr lang="en-US" sz="2800" dirty="0"/>
              <a:t>King Jehoiachin (2nd Kings 24:5)</a:t>
            </a:r>
          </a:p>
          <a:p>
            <a:pPr lvl="1"/>
            <a:r>
              <a:rPr lang="en-US" sz="2800" dirty="0" err="1"/>
              <a:t>Shelemiah</a:t>
            </a:r>
            <a:r>
              <a:rPr lang="en-US" sz="2800" dirty="0"/>
              <a:t>, father of </a:t>
            </a:r>
            <a:r>
              <a:rPr lang="en-US" sz="2800" dirty="0" err="1" smtClean="0"/>
              <a:t>Jehucal</a:t>
            </a:r>
            <a:r>
              <a:rPr lang="en-US" sz="2800" dirty="0"/>
              <a:t> </a:t>
            </a:r>
            <a:r>
              <a:rPr lang="en-US" sz="2800" dirty="0" smtClean="0"/>
              <a:t>(Jeremiah </a:t>
            </a:r>
            <a:r>
              <a:rPr lang="en-US" sz="2800" dirty="0"/>
              <a:t>37:3 with Jeremiah </a:t>
            </a:r>
            <a:r>
              <a:rPr lang="en-US" sz="2800" dirty="0" smtClean="0"/>
              <a:t>38:1)</a:t>
            </a:r>
            <a:br>
              <a:rPr lang="en-US" sz="2800" dirty="0" smtClean="0"/>
            </a:br>
            <a:r>
              <a:rPr lang="en-US" sz="2800" dirty="0" smtClean="0"/>
              <a:t>		(</a:t>
            </a:r>
            <a:r>
              <a:rPr lang="en-US" sz="2800" dirty="0" err="1"/>
              <a:t>Jehucal</a:t>
            </a:r>
            <a:r>
              <a:rPr lang="en-US" sz="2800" dirty="0"/>
              <a:t> was in office during Zedekiah’s </a:t>
            </a:r>
            <a:r>
              <a:rPr lang="en-US" sz="2800" dirty="0" smtClean="0"/>
              <a:t>reign)</a:t>
            </a:r>
            <a:endParaRPr lang="en-US" sz="2800" dirty="0"/>
          </a:p>
          <a:p>
            <a:pPr lvl="1"/>
            <a:r>
              <a:rPr lang="en-US" sz="2800" dirty="0" err="1" smtClean="0"/>
              <a:t>Pashhur</a:t>
            </a:r>
            <a:r>
              <a:rPr lang="en-US" sz="2800" dirty="0"/>
              <a:t>, father of </a:t>
            </a:r>
            <a:r>
              <a:rPr lang="en-US" sz="2800" dirty="0" smtClean="0"/>
              <a:t>Gedaliah (</a:t>
            </a:r>
            <a:r>
              <a:rPr lang="en-US" sz="2800" dirty="0"/>
              <a:t>Jeremiah 38:1)</a:t>
            </a:r>
            <a:r>
              <a:rPr lang="en-US" sz="2800" dirty="0" smtClean="0"/>
              <a:t/>
            </a:r>
            <a:br>
              <a:rPr lang="en-US" sz="2800" dirty="0" smtClean="0"/>
            </a:br>
            <a:r>
              <a:rPr lang="en-US" sz="2800" dirty="0" smtClean="0"/>
              <a:t>		(</a:t>
            </a:r>
            <a:r>
              <a:rPr lang="en-US" sz="2800" dirty="0"/>
              <a:t>Gedaliah was in office during Zedekiah’s reign</a:t>
            </a:r>
            <a:r>
              <a:rPr lang="en-US" sz="2800" dirty="0" smtClean="0"/>
              <a:t>)</a:t>
            </a:r>
            <a:endParaRPr lang="en-US" sz="2800" dirty="0"/>
          </a:p>
        </p:txBody>
      </p:sp>
    </p:spTree>
    <p:extLst>
      <p:ext uri="{BB962C8B-B14F-4D97-AF65-F5344CB8AC3E}">
        <p14:creationId xmlns:p14="http://schemas.microsoft.com/office/powerpoint/2010/main" val="33595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Why We Should Study Archaeology</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0131426" cy="505121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Archaeology offers evidence for Biblical credibility </a:t>
            </a:r>
          </a:p>
          <a:p>
            <a:pPr lvl="1"/>
            <a:r>
              <a:rPr lang="en-US" sz="3200" b="1" dirty="0" smtClean="0">
                <a:effectLst>
                  <a:outerShdw blurRad="38100" dist="38100" dir="2700000" algn="tl">
                    <a:srgbClr val="000000">
                      <a:alpha val="43137"/>
                    </a:srgbClr>
                  </a:outerShdw>
                </a:effectLst>
              </a:rPr>
              <a:t>providing examples of ancient world evidences</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of things comparable to things mentioned</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in the Bible</a:t>
            </a:r>
          </a:p>
        </p:txBody>
      </p:sp>
    </p:spTree>
    <p:extLst>
      <p:ext uri="{BB962C8B-B14F-4D97-AF65-F5344CB8AC3E}">
        <p14:creationId xmlns:p14="http://schemas.microsoft.com/office/powerpoint/2010/main" val="8484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Judah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a:solidFill>
                  <a:srgbClr val="FFFF00"/>
                </a:solidFill>
                <a:effectLst>
                  <a:outerShdw blurRad="38100" dist="38100" dir="2700000" algn="tl">
                    <a:srgbClr val="000000">
                      <a:alpha val="43137"/>
                    </a:srgbClr>
                  </a:outerShdw>
                </a:effectLst>
              </a:rPr>
              <a:t>King Jehoiachin </a:t>
            </a:r>
            <a:r>
              <a:rPr lang="en-US" sz="2800" b="1" dirty="0">
                <a:solidFill>
                  <a:srgbClr val="FFFF00"/>
                </a:solidFill>
                <a:effectLst>
                  <a:outerShdw blurRad="38100" dist="38100" dir="2700000" algn="tl">
                    <a:srgbClr val="000000">
                      <a:alpha val="43137"/>
                    </a:srgbClr>
                  </a:outerShdw>
                </a:effectLst>
              </a:rPr>
              <a:t>(2</a:t>
            </a:r>
            <a:r>
              <a:rPr lang="en-US" sz="2800" b="1" baseline="30000" dirty="0">
                <a:solidFill>
                  <a:srgbClr val="FFFF00"/>
                </a:solidFill>
                <a:effectLst>
                  <a:outerShdw blurRad="38100" dist="38100" dir="2700000" algn="tl">
                    <a:srgbClr val="000000">
                      <a:alpha val="43137"/>
                    </a:srgbClr>
                  </a:outerShdw>
                </a:effectLst>
              </a:rPr>
              <a:t>nd</a:t>
            </a:r>
            <a:r>
              <a:rPr lang="en-US" sz="2800" b="1" dirty="0">
                <a:solidFill>
                  <a:srgbClr val="FFFF00"/>
                </a:solidFill>
                <a:effectLst>
                  <a:outerShdw blurRad="38100" dist="38100" dir="2700000" algn="tl">
                    <a:srgbClr val="000000">
                      <a:alpha val="43137"/>
                    </a:srgbClr>
                  </a:outerShdw>
                </a:effectLst>
              </a:rPr>
              <a:t> Kings 24:5</a:t>
            </a:r>
            <a:r>
              <a:rPr lang="en-US" sz="2800" b="1" dirty="0" smtClean="0">
                <a:solidFill>
                  <a:srgbClr val="FFFF00"/>
                </a:solidFill>
                <a:effectLst>
                  <a:outerShdw blurRad="38100" dist="38100" dir="2700000" algn="tl">
                    <a:srgbClr val="000000">
                      <a:alpha val="43137"/>
                    </a:srgbClr>
                  </a:outerShdw>
                </a:effectLst>
              </a:rPr>
              <a:t>)</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Babylonian administrative tablet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refers to him as </a:t>
            </a:r>
            <a:r>
              <a:rPr lang="en-US" sz="3200" dirty="0">
                <a:effectLst>
                  <a:outerShdw blurRad="38100" dist="38100" dir="2700000" algn="tl">
                    <a:srgbClr val="000000">
                      <a:alpha val="43137"/>
                    </a:srgbClr>
                  </a:outerShdw>
                </a:effectLst>
              </a:rPr>
              <a:t>“</a:t>
            </a:r>
            <a:r>
              <a:rPr lang="en-US" sz="3200" dirty="0" smtClean="0">
                <a:effectLst>
                  <a:outerShdw blurRad="38100" dist="38100" dir="2700000" algn="tl">
                    <a:srgbClr val="000000">
                      <a:alpha val="43137"/>
                    </a:srgbClr>
                  </a:outerShdw>
                </a:effectLst>
              </a:rPr>
              <a:t>king”</a:t>
            </a:r>
            <a:endParaRPr lang="en-US" sz="3200" i="1" dirty="0" smtClean="0">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Another tablet </a:t>
            </a:r>
            <a:r>
              <a:rPr lang="en-US" sz="3200" dirty="0" smtClean="0">
                <a:effectLst>
                  <a:outerShdw blurRad="38100" dist="38100" dir="2700000" algn="tl">
                    <a:srgbClr val="000000">
                      <a:alpha val="43137"/>
                    </a:srgbClr>
                  </a:outerShdw>
                </a:effectLst>
              </a:rPr>
              <a:t>calls him</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“the </a:t>
            </a:r>
            <a:r>
              <a:rPr lang="en-US" sz="3200" dirty="0">
                <a:effectLst>
                  <a:outerShdw blurRad="38100" dist="38100" dir="2700000" algn="tl">
                    <a:srgbClr val="000000">
                      <a:alpha val="43137"/>
                    </a:srgbClr>
                  </a:outerShdw>
                </a:effectLst>
              </a:rPr>
              <a:t>son of the king of Judah</a:t>
            </a:r>
            <a:r>
              <a:rPr lang="en-US" sz="3200" dirty="0" smtClean="0">
                <a:effectLst>
                  <a:outerShdw blurRad="38100" dist="38100" dir="2700000" algn="tl">
                    <a:srgbClr val="000000">
                      <a:alpha val="43137"/>
                    </a:srgbClr>
                  </a:outerShdw>
                </a:effectLst>
              </a:rPr>
              <a: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and also mentions a reference to</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“five </a:t>
            </a:r>
            <a:r>
              <a:rPr lang="en-US" sz="3200" dirty="0">
                <a:effectLst>
                  <a:outerShdw blurRad="38100" dist="38100" dir="2700000" algn="tl">
                    <a:srgbClr val="000000">
                      <a:alpha val="43137"/>
                    </a:srgbClr>
                  </a:outerShdw>
                </a:effectLst>
              </a:rPr>
              <a:t>sons of the king of Judah</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21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Assyria</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91510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Assyria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3200" dirty="0" err="1">
                <a:effectLst>
                  <a:outerShdw blurRad="38100" dist="38100" dir="2700000" algn="tl">
                    <a:srgbClr val="000000">
                      <a:alpha val="43137"/>
                    </a:srgbClr>
                  </a:outerShdw>
                </a:effectLst>
              </a:rPr>
              <a:t>Tiglath-pileser</a:t>
            </a:r>
            <a:r>
              <a:rPr lang="en-US" sz="3200" dirty="0">
                <a:effectLst>
                  <a:outerShdw blurRad="38100" dist="38100" dir="2700000" algn="tl">
                    <a:srgbClr val="000000">
                      <a:alpha val="43137"/>
                    </a:srgbClr>
                  </a:outerShdw>
                </a:effectLst>
              </a:rPr>
              <a:t> III </a:t>
            </a:r>
            <a:r>
              <a:rPr lang="en-US" sz="2800" dirty="0"/>
              <a:t>(2</a:t>
            </a:r>
            <a:r>
              <a:rPr lang="en-US" sz="2800" baseline="30000" dirty="0"/>
              <a:t>nd</a:t>
            </a:r>
            <a:r>
              <a:rPr lang="en-US" sz="2800" dirty="0"/>
              <a:t> Kings 15:19)</a:t>
            </a:r>
          </a:p>
          <a:p>
            <a:pPr lvl="1"/>
            <a:r>
              <a:rPr lang="en-US" sz="3200" dirty="0">
                <a:effectLst>
                  <a:outerShdw blurRad="38100" dist="38100" dir="2700000" algn="tl">
                    <a:srgbClr val="000000">
                      <a:alpha val="43137"/>
                    </a:srgbClr>
                  </a:outerShdw>
                </a:effectLst>
              </a:rPr>
              <a:t>King Shalmaneser V </a:t>
            </a:r>
            <a:r>
              <a:rPr lang="en-US" sz="2800" dirty="0"/>
              <a:t>(2</a:t>
            </a:r>
            <a:r>
              <a:rPr lang="en-US" sz="2800" baseline="30000" dirty="0"/>
              <a:t>nd</a:t>
            </a:r>
            <a:r>
              <a:rPr lang="en-US" sz="2800" dirty="0"/>
              <a:t> Kings 17:2)</a:t>
            </a:r>
          </a:p>
          <a:p>
            <a:pPr lvl="1"/>
            <a:r>
              <a:rPr lang="en-US" sz="3200" dirty="0">
                <a:effectLst>
                  <a:outerShdw blurRad="38100" dist="38100" dir="2700000" algn="tl">
                    <a:srgbClr val="000000">
                      <a:alpha val="43137"/>
                    </a:srgbClr>
                  </a:outerShdw>
                </a:effectLst>
              </a:rPr>
              <a:t>King Sargon II </a:t>
            </a:r>
            <a:r>
              <a:rPr lang="en-US" sz="2800" dirty="0"/>
              <a:t>(Isaiah 20:1)</a:t>
            </a:r>
          </a:p>
          <a:p>
            <a:pPr lvl="1"/>
            <a:r>
              <a:rPr lang="en-US" sz="3200" dirty="0">
                <a:effectLst>
                  <a:outerShdw blurRad="38100" dist="38100" dir="2700000" algn="tl">
                    <a:srgbClr val="000000">
                      <a:alpha val="43137"/>
                    </a:srgbClr>
                  </a:outerShdw>
                </a:effectLst>
              </a:rPr>
              <a:t>Sennacherib</a:t>
            </a:r>
            <a:r>
              <a:rPr lang="en-US" sz="3200" dirty="0"/>
              <a:t> </a:t>
            </a:r>
            <a:r>
              <a:rPr lang="en-US" sz="2800" dirty="0"/>
              <a:t>(2</a:t>
            </a:r>
            <a:r>
              <a:rPr lang="en-US" sz="2800" baseline="30000" dirty="0"/>
              <a:t>nd</a:t>
            </a:r>
            <a:r>
              <a:rPr lang="en-US" sz="2800" dirty="0"/>
              <a:t> Kings 18:13</a:t>
            </a:r>
            <a:r>
              <a:rPr lang="en-US" sz="2800" dirty="0" smtClean="0"/>
              <a:t>)</a:t>
            </a:r>
            <a:endParaRPr lang="en-US" sz="2800" dirty="0"/>
          </a:p>
        </p:txBody>
      </p:sp>
    </p:spTree>
    <p:extLst>
      <p:ext uri="{BB962C8B-B14F-4D97-AF65-F5344CB8AC3E}">
        <p14:creationId xmlns:p14="http://schemas.microsoft.com/office/powerpoint/2010/main" val="10874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Assyria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err="1">
                <a:solidFill>
                  <a:srgbClr val="FFFF00"/>
                </a:solidFill>
                <a:effectLst>
                  <a:outerShdw blurRad="38100" dist="38100" dir="2700000" algn="tl">
                    <a:srgbClr val="000000">
                      <a:alpha val="43137"/>
                    </a:srgbClr>
                  </a:outerShdw>
                </a:effectLst>
              </a:rPr>
              <a:t>Tiglath-pileser</a:t>
            </a:r>
            <a:r>
              <a:rPr lang="en-US" sz="3600" b="1" dirty="0">
                <a:solidFill>
                  <a:srgbClr val="FFFF00"/>
                </a:solidFill>
                <a:effectLst>
                  <a:outerShdw blurRad="38100" dist="38100" dir="2700000" algn="tl">
                    <a:srgbClr val="000000">
                      <a:alpha val="43137"/>
                    </a:srgbClr>
                  </a:outerShdw>
                </a:effectLst>
              </a:rPr>
              <a:t> III </a:t>
            </a:r>
            <a:r>
              <a:rPr lang="en-US" sz="2800" b="1" dirty="0">
                <a:solidFill>
                  <a:srgbClr val="FFFF00"/>
                </a:solidFill>
                <a:effectLst>
                  <a:outerShdw blurRad="38100" dist="38100" dir="2700000" algn="tl">
                    <a:srgbClr val="000000">
                      <a:alpha val="43137"/>
                    </a:srgbClr>
                  </a:outerShdw>
                </a:effectLst>
              </a:rPr>
              <a:t>(2</a:t>
            </a:r>
            <a:r>
              <a:rPr lang="en-US" sz="2800" b="1" baseline="30000" dirty="0">
                <a:solidFill>
                  <a:srgbClr val="FFFF00"/>
                </a:solidFill>
                <a:effectLst>
                  <a:outerShdw blurRad="38100" dist="38100" dir="2700000" algn="tl">
                    <a:srgbClr val="000000">
                      <a:alpha val="43137"/>
                    </a:srgbClr>
                  </a:outerShdw>
                </a:effectLst>
              </a:rPr>
              <a:t>nd</a:t>
            </a:r>
            <a:r>
              <a:rPr lang="en-US" sz="2800" b="1" dirty="0">
                <a:solidFill>
                  <a:srgbClr val="FFFF00"/>
                </a:solidFill>
                <a:effectLst>
                  <a:outerShdw blurRad="38100" dist="38100" dir="2700000" algn="tl">
                    <a:srgbClr val="000000">
                      <a:alpha val="43137"/>
                    </a:srgbClr>
                  </a:outerShdw>
                </a:effectLst>
              </a:rPr>
              <a:t> Kings 15:19)</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Evidence of him corresponding with</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Sargon II</a:t>
            </a:r>
            <a:endParaRPr lang="en-US" sz="3200" i="1" dirty="0" smtClean="0">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Evidence may </a:t>
            </a:r>
            <a:r>
              <a:rPr lang="en-US" sz="3200" dirty="0">
                <a:effectLst>
                  <a:outerShdw blurRad="38100" dist="38100" dir="2700000" algn="tl">
                    <a:srgbClr val="000000">
                      <a:alpha val="43137"/>
                    </a:srgbClr>
                  </a:outerShdw>
                </a:effectLst>
              </a:rPr>
              <a:t>also </a:t>
            </a:r>
            <a:r>
              <a:rPr lang="en-US" sz="3200" dirty="0" smtClean="0">
                <a:effectLst>
                  <a:outerShdw blurRad="38100" dist="38100" dir="2700000" algn="tl">
                    <a:srgbClr val="000000">
                      <a:alpha val="43137"/>
                    </a:srgbClr>
                  </a:outerShdw>
                </a:effectLst>
              </a:rPr>
              <a:t>suggest that he</a:t>
            </a:r>
            <a:r>
              <a:rPr lang="en-US" sz="3200" dirty="0">
                <a:effectLst>
                  <a:outerShdw blurRad="38100" dist="38100" dir="2700000" algn="tl">
                    <a:srgbClr val="000000">
                      <a:alpha val="43137"/>
                    </a:srgbClr>
                  </a:outerShdw>
                </a:effectLst>
              </a:rPr>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is mentioned in an Aramaic</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inscription </a:t>
            </a:r>
            <a:r>
              <a:rPr lang="en-US" sz="3200" dirty="0">
                <a:effectLst>
                  <a:outerShdw blurRad="38100" dist="38100" dir="2700000" algn="tl">
                    <a:srgbClr val="000000">
                      <a:alpha val="43137"/>
                    </a:srgbClr>
                  </a:outerShdw>
                </a:effectLst>
              </a:rPr>
              <a:t>honoring </a:t>
            </a:r>
            <a:r>
              <a:rPr lang="en-US" sz="3200" dirty="0" err="1">
                <a:effectLst>
                  <a:outerShdw blurRad="38100" dist="38100" dir="2700000" algn="tl">
                    <a:srgbClr val="000000">
                      <a:alpha val="43137"/>
                    </a:srgbClr>
                  </a:outerShdw>
                </a:effectLst>
              </a:rPr>
              <a:t>Panamu</a:t>
            </a:r>
            <a:r>
              <a:rPr lang="en-US" sz="3200" dirty="0">
                <a:effectLst>
                  <a:outerShdw blurRad="38100" dist="38100" dir="2700000" algn="tl">
                    <a:srgbClr val="000000">
                      <a:alpha val="43137"/>
                    </a:srgbClr>
                  </a:outerShdw>
                </a:effectLst>
              </a:rPr>
              <a:t> II</a:t>
            </a:r>
          </a:p>
        </p:txBody>
      </p:sp>
    </p:spTree>
    <p:extLst>
      <p:ext uri="{BB962C8B-B14F-4D97-AF65-F5344CB8AC3E}">
        <p14:creationId xmlns:p14="http://schemas.microsoft.com/office/powerpoint/2010/main" val="38717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Assyria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a:solidFill>
                  <a:srgbClr val="FFFF00"/>
                </a:solidFill>
                <a:effectLst>
                  <a:outerShdw blurRad="38100" dist="38100" dir="2700000" algn="tl">
                    <a:srgbClr val="000000">
                      <a:alpha val="43137"/>
                    </a:srgbClr>
                  </a:outerShdw>
                </a:effectLst>
              </a:rPr>
              <a:t>King Shalmaneser V </a:t>
            </a:r>
            <a:r>
              <a:rPr lang="en-US" sz="2800" b="1" dirty="0">
                <a:solidFill>
                  <a:srgbClr val="FFFF00"/>
                </a:solidFill>
                <a:effectLst>
                  <a:outerShdw blurRad="38100" dist="38100" dir="2700000" algn="tl">
                    <a:srgbClr val="000000">
                      <a:alpha val="43137"/>
                    </a:srgbClr>
                  </a:outerShdw>
                </a:effectLst>
              </a:rPr>
              <a:t>(2</a:t>
            </a:r>
            <a:r>
              <a:rPr lang="en-US" sz="2800" b="1" baseline="30000" dirty="0">
                <a:solidFill>
                  <a:srgbClr val="FFFF00"/>
                </a:solidFill>
                <a:effectLst>
                  <a:outerShdw blurRad="38100" dist="38100" dir="2700000" algn="tl">
                    <a:srgbClr val="000000">
                      <a:alpha val="43137"/>
                    </a:srgbClr>
                  </a:outerShdw>
                </a:effectLst>
              </a:rPr>
              <a:t>nd</a:t>
            </a:r>
            <a:r>
              <a:rPr lang="en-US" sz="2800" b="1" dirty="0">
                <a:solidFill>
                  <a:srgbClr val="FFFF00"/>
                </a:solidFill>
                <a:effectLst>
                  <a:outerShdw blurRad="38100" dist="38100" dir="2700000" algn="tl">
                    <a:srgbClr val="000000">
                      <a:alpha val="43137"/>
                    </a:srgbClr>
                  </a:outerShdw>
                </a:effectLst>
              </a:rPr>
              <a:t> Kings 17:2)</a:t>
            </a:r>
            <a:endParaRPr lang="nl-NL" sz="2000" b="1" dirty="0">
              <a:solidFill>
                <a:srgbClr val="FFFF00"/>
              </a:solidFill>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Neo-Babylonian Chronicle </a:t>
            </a:r>
            <a:r>
              <a:rPr lang="en-US" sz="3200" dirty="0" smtClean="0">
                <a:effectLst>
                  <a:outerShdw blurRad="38100" dist="38100" dir="2700000" algn="tl">
                    <a:srgbClr val="000000">
                      <a:alpha val="43137"/>
                    </a:srgbClr>
                  </a:outerShdw>
                </a:effectLst>
              </a:rPr>
              <a:t>series </a:t>
            </a:r>
            <a:r>
              <a:rPr lang="en-US" sz="3200" dirty="0">
                <a:effectLst>
                  <a:outerShdw blurRad="38100" dist="38100" dir="2700000" algn="tl">
                    <a:srgbClr val="000000">
                      <a:alpha val="43137"/>
                    </a:srgbClr>
                  </a:outerShdw>
                </a:effectLst>
              </a:rPr>
              <a:t>Chronicle </a:t>
            </a:r>
            <a:r>
              <a:rPr lang="en-US" sz="3200" dirty="0" smtClean="0">
                <a:effectLst>
                  <a:outerShdw blurRad="38100" dist="38100" dir="2700000" algn="tl">
                    <a:srgbClr val="000000">
                      <a:alpha val="43137"/>
                    </a:srgbClr>
                  </a:outerShdw>
                </a:effectLst>
              </a:rPr>
              <a:t>1</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mentions his plundering of Samaria</a:t>
            </a:r>
            <a:endParaRPr lang="en-US" sz="3200" dirty="0">
              <a:effectLst>
                <a:outerShdw blurRad="38100" dist="38100" dir="2700000" algn="tl">
                  <a:srgbClr val="000000">
                    <a:alpha val="43137"/>
                  </a:srgbClr>
                </a:outerShdw>
              </a:effectLst>
            </a:endParaRPr>
          </a:p>
          <a:p>
            <a:pPr marL="0" indent="0">
              <a:buNone/>
            </a:pPr>
            <a:r>
              <a:rPr lang="en-US" sz="3600" b="1" dirty="0">
                <a:solidFill>
                  <a:srgbClr val="FFFF00"/>
                </a:solidFill>
                <a:effectLst>
                  <a:outerShdw blurRad="38100" dist="38100" dir="2700000" algn="tl">
                    <a:srgbClr val="000000">
                      <a:alpha val="43137"/>
                    </a:srgbClr>
                  </a:outerShdw>
                </a:effectLst>
              </a:rPr>
              <a:t>King Sargon II </a:t>
            </a:r>
            <a:r>
              <a:rPr lang="en-US" sz="2800" b="1" dirty="0">
                <a:solidFill>
                  <a:srgbClr val="FFFF00"/>
                </a:solidFill>
                <a:effectLst>
                  <a:outerShdw blurRad="38100" dist="38100" dir="2700000" algn="tl">
                    <a:srgbClr val="000000">
                      <a:alpha val="43137"/>
                    </a:srgbClr>
                  </a:outerShdw>
                </a:effectLst>
              </a:rPr>
              <a:t>(Isaiah 20:1)</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Sargon II inscriptions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489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Assyria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Sennacherib </a:t>
            </a:r>
            <a:r>
              <a:rPr lang="en-US" sz="2800" b="1" dirty="0">
                <a:solidFill>
                  <a:srgbClr val="FFFF00"/>
                </a:solidFill>
                <a:effectLst>
                  <a:outerShdw blurRad="38100" dist="38100" dir="2700000" algn="tl">
                    <a:srgbClr val="000000">
                      <a:alpha val="43137"/>
                    </a:srgbClr>
                  </a:outerShdw>
                </a:effectLst>
              </a:rPr>
              <a:t>(2</a:t>
            </a:r>
            <a:r>
              <a:rPr lang="en-US" sz="2800" b="1" baseline="30000" dirty="0">
                <a:solidFill>
                  <a:srgbClr val="FFFF00"/>
                </a:solidFill>
                <a:effectLst>
                  <a:outerShdw blurRad="38100" dist="38100" dir="2700000" algn="tl">
                    <a:srgbClr val="000000">
                      <a:alpha val="43137"/>
                    </a:srgbClr>
                  </a:outerShdw>
                </a:effectLst>
              </a:rPr>
              <a:t>nd</a:t>
            </a:r>
            <a:r>
              <a:rPr lang="en-US" sz="2800" b="1" dirty="0">
                <a:solidFill>
                  <a:srgbClr val="FFFF00"/>
                </a:solidFill>
                <a:effectLst>
                  <a:outerShdw blurRad="38100" dist="38100" dir="2700000" algn="tl">
                    <a:srgbClr val="000000">
                      <a:alpha val="43137"/>
                    </a:srgbClr>
                  </a:outerShdw>
                </a:effectLst>
              </a:rPr>
              <a:t> Kings 18:13)</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Sennacherib inscriptions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77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Assyria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err="1"/>
              <a:t>Adrammelech</a:t>
            </a:r>
            <a:r>
              <a:rPr lang="en-US" sz="2800" dirty="0"/>
              <a:t>, son and assassin of </a:t>
            </a:r>
            <a:r>
              <a:rPr lang="en-US" sz="2800" dirty="0" smtClean="0"/>
              <a:t>Sennacherib (2</a:t>
            </a:r>
            <a:r>
              <a:rPr lang="en-US" sz="2800" baseline="30000" dirty="0" smtClean="0"/>
              <a:t>nd</a:t>
            </a:r>
            <a:r>
              <a:rPr lang="en-US" sz="2800" dirty="0" smtClean="0"/>
              <a:t> Kings 19:37)</a:t>
            </a:r>
            <a:br>
              <a:rPr lang="en-US" sz="2800" dirty="0" smtClean="0"/>
            </a:br>
            <a:r>
              <a:rPr lang="en-US" sz="2800" dirty="0" smtClean="0"/>
              <a:t>		Mentioned in </a:t>
            </a:r>
            <a:r>
              <a:rPr lang="en-US" sz="2800" i="1" dirty="0" smtClean="0"/>
              <a:t>Letter </a:t>
            </a:r>
            <a:r>
              <a:rPr lang="en-US" sz="2800" i="1" dirty="0"/>
              <a:t>to Esarhaddon</a:t>
            </a:r>
            <a:r>
              <a:rPr lang="en-US" sz="2800" dirty="0"/>
              <a:t>, 671 </a:t>
            </a:r>
            <a:r>
              <a:rPr lang="en-US" sz="2800" dirty="0" smtClean="0"/>
              <a:t>BC</a:t>
            </a:r>
            <a:br>
              <a:rPr lang="en-US" sz="2800" dirty="0" smtClean="0"/>
            </a:br>
            <a:r>
              <a:rPr lang="en-US" sz="2800" dirty="0" smtClean="0"/>
              <a:t>		</a:t>
            </a:r>
            <a:br>
              <a:rPr lang="en-US" sz="2800" dirty="0" smtClean="0"/>
            </a:br>
            <a:r>
              <a:rPr lang="en-US" sz="2800" dirty="0" smtClean="0"/>
              <a:t>		Mentioned authority </a:t>
            </a:r>
            <a:r>
              <a:rPr lang="en-US" sz="2800" dirty="0"/>
              <a:t>on magic writes to the </a:t>
            </a:r>
            <a:r>
              <a:rPr lang="en-US" sz="2800" dirty="0" smtClean="0"/>
              <a:t>king</a:t>
            </a:r>
            <a:br>
              <a:rPr lang="en-US" sz="2800" dirty="0" smtClean="0"/>
            </a:br>
            <a:r>
              <a:rPr lang="en-US" sz="2800" dirty="0" smtClean="0"/>
              <a:t>			concerning </a:t>
            </a:r>
            <a:r>
              <a:rPr lang="en-US" sz="2800" dirty="0"/>
              <a:t>the date when the </a:t>
            </a:r>
            <a:r>
              <a:rPr lang="en-US" sz="2800" dirty="0" smtClean="0"/>
              <a:t>then</a:t>
            </a:r>
            <a:br>
              <a:rPr lang="en-US" sz="2800" dirty="0" smtClean="0"/>
            </a:br>
            <a:r>
              <a:rPr lang="en-US" sz="2800" dirty="0" smtClean="0"/>
              <a:t>			current </a:t>
            </a:r>
            <a:r>
              <a:rPr lang="en-US" sz="2800" dirty="0"/>
              <a:t>substitute king should be put to </a:t>
            </a:r>
            <a:r>
              <a:rPr lang="en-US" sz="2800" dirty="0" smtClean="0"/>
              <a:t>death</a:t>
            </a:r>
            <a:endParaRPr lang="en-US" sz="2800" dirty="0"/>
          </a:p>
          <a:p>
            <a:pPr lvl="1"/>
            <a:r>
              <a:rPr lang="en-US" sz="2800" dirty="0"/>
              <a:t>Esarhaddon (2</a:t>
            </a:r>
            <a:r>
              <a:rPr lang="en-US" sz="2800" baseline="30000" dirty="0"/>
              <a:t>nd</a:t>
            </a:r>
            <a:r>
              <a:rPr lang="en-US" sz="2800" dirty="0"/>
              <a:t> Kings 19:37</a:t>
            </a:r>
            <a:r>
              <a:rPr lang="en-US" sz="2800" dirty="0" smtClean="0"/>
              <a:t>)</a:t>
            </a:r>
            <a:br>
              <a:rPr lang="en-US" sz="2800" dirty="0" smtClean="0"/>
            </a:br>
            <a:r>
              <a:rPr lang="en-US" sz="2800" dirty="0" smtClean="0"/>
              <a:t>	</a:t>
            </a:r>
            <a:r>
              <a:rPr lang="en-US" sz="2800" dirty="0"/>
              <a:t>	Mentioned in </a:t>
            </a:r>
            <a:r>
              <a:rPr lang="en-US" sz="2800" dirty="0" smtClean="0"/>
              <a:t>his royal Succession </a:t>
            </a:r>
            <a:r>
              <a:rPr lang="en-US" sz="2800" dirty="0"/>
              <a:t>Treaty</a:t>
            </a:r>
          </a:p>
        </p:txBody>
      </p:sp>
    </p:spTree>
    <p:extLst>
      <p:ext uri="{BB962C8B-B14F-4D97-AF65-F5344CB8AC3E}">
        <p14:creationId xmlns:p14="http://schemas.microsoft.com/office/powerpoint/2010/main" val="25666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Babylon</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7555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Babylon</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a:t>King </a:t>
            </a:r>
            <a:r>
              <a:rPr lang="en-US" sz="2800" dirty="0" err="1"/>
              <a:t>Merodach</a:t>
            </a:r>
            <a:r>
              <a:rPr lang="en-US" sz="2800" dirty="0"/>
              <a:t> </a:t>
            </a:r>
            <a:r>
              <a:rPr lang="en-US" sz="2800" dirty="0" err="1" smtClean="0"/>
              <a:t>Baladan</a:t>
            </a:r>
            <a:r>
              <a:rPr lang="en-US" sz="2800" dirty="0" smtClean="0"/>
              <a:t> (2</a:t>
            </a:r>
            <a:r>
              <a:rPr lang="en-US" sz="2800" baseline="30000" dirty="0" smtClean="0"/>
              <a:t>nd</a:t>
            </a:r>
            <a:r>
              <a:rPr lang="en-US" sz="2800" dirty="0" smtClean="0"/>
              <a:t> Kings 20:12)</a:t>
            </a:r>
            <a:endParaRPr lang="en-US" sz="2800" dirty="0"/>
          </a:p>
          <a:p>
            <a:pPr lvl="1"/>
            <a:r>
              <a:rPr lang="en-US" sz="2800" dirty="0" smtClean="0"/>
              <a:t>Nebuchadnezzar II (2</a:t>
            </a:r>
            <a:r>
              <a:rPr lang="en-US" sz="2800" baseline="30000" dirty="0" smtClean="0"/>
              <a:t>nd</a:t>
            </a:r>
            <a:r>
              <a:rPr lang="en-US" sz="2800" dirty="0" smtClean="0"/>
              <a:t> Kings 24:1)</a:t>
            </a:r>
            <a:endParaRPr lang="en-US" sz="2800" dirty="0"/>
          </a:p>
          <a:p>
            <a:pPr lvl="1"/>
            <a:r>
              <a:rPr lang="en-US" sz="2800" dirty="0" smtClean="0"/>
              <a:t>Evil </a:t>
            </a:r>
            <a:r>
              <a:rPr lang="en-US" sz="2800" dirty="0" err="1" smtClean="0"/>
              <a:t>Merodach</a:t>
            </a:r>
            <a:r>
              <a:rPr lang="en-US" sz="2800" dirty="0" smtClean="0"/>
              <a:t> (Amel-Marduk) </a:t>
            </a:r>
            <a:r>
              <a:rPr lang="en-US" sz="2800" dirty="0"/>
              <a:t>(</a:t>
            </a:r>
            <a:r>
              <a:rPr lang="en-US" sz="2800" dirty="0" smtClean="0"/>
              <a:t>2</a:t>
            </a:r>
            <a:r>
              <a:rPr lang="en-US" sz="2800" baseline="30000" dirty="0" smtClean="0"/>
              <a:t>nd</a:t>
            </a:r>
            <a:r>
              <a:rPr lang="en-US" sz="2800" dirty="0" smtClean="0"/>
              <a:t> Kings 25:27)</a:t>
            </a:r>
            <a:endParaRPr lang="en-US" sz="2800" dirty="0"/>
          </a:p>
          <a:p>
            <a:pPr lvl="1"/>
            <a:r>
              <a:rPr lang="en-US" sz="2800" dirty="0" smtClean="0"/>
              <a:t>Nebo-Sarsekim (Jeremiah 39:3)</a:t>
            </a:r>
            <a:endParaRPr lang="en-US" sz="2800" dirty="0"/>
          </a:p>
          <a:p>
            <a:pPr lvl="1"/>
            <a:r>
              <a:rPr lang="en-US" sz="2800" dirty="0" smtClean="0"/>
              <a:t>Belshazzar (Daniel 5:1)</a:t>
            </a:r>
            <a:endParaRPr lang="en-US" sz="2800" dirty="0"/>
          </a:p>
        </p:txBody>
      </p:sp>
    </p:spTree>
    <p:extLst>
      <p:ext uri="{BB962C8B-B14F-4D97-AF65-F5344CB8AC3E}">
        <p14:creationId xmlns:p14="http://schemas.microsoft.com/office/powerpoint/2010/main" val="1328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Babylon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a:solidFill>
                  <a:srgbClr val="FFFF00"/>
                </a:solidFill>
                <a:effectLst>
                  <a:outerShdw blurRad="38100" dist="38100" dir="2700000" algn="tl">
                    <a:srgbClr val="000000">
                      <a:alpha val="43137"/>
                    </a:srgbClr>
                  </a:outerShdw>
                </a:effectLst>
              </a:rPr>
              <a:t>King </a:t>
            </a:r>
            <a:r>
              <a:rPr lang="en-US" sz="3600" b="1" dirty="0" err="1">
                <a:solidFill>
                  <a:srgbClr val="FFFF00"/>
                </a:solidFill>
                <a:effectLst>
                  <a:outerShdw blurRad="38100" dist="38100" dir="2700000" algn="tl">
                    <a:srgbClr val="000000">
                      <a:alpha val="43137"/>
                    </a:srgbClr>
                  </a:outerShdw>
                </a:effectLst>
              </a:rPr>
              <a:t>Merodach</a:t>
            </a:r>
            <a:r>
              <a:rPr lang="en-US" sz="3600" b="1" dirty="0">
                <a:solidFill>
                  <a:srgbClr val="FFFF00"/>
                </a:solidFill>
                <a:effectLst>
                  <a:outerShdw blurRad="38100" dist="38100" dir="2700000" algn="tl">
                    <a:srgbClr val="000000">
                      <a:alpha val="43137"/>
                    </a:srgbClr>
                  </a:outerShdw>
                </a:effectLst>
              </a:rPr>
              <a:t> </a:t>
            </a:r>
            <a:r>
              <a:rPr lang="en-US" sz="3600" b="1" dirty="0" err="1">
                <a:solidFill>
                  <a:srgbClr val="FFFF00"/>
                </a:solidFill>
                <a:effectLst>
                  <a:outerShdw blurRad="38100" dist="38100" dir="2700000" algn="tl">
                    <a:srgbClr val="000000">
                      <a:alpha val="43137"/>
                    </a:srgbClr>
                  </a:outerShdw>
                </a:effectLst>
              </a:rPr>
              <a:t>Baladan</a:t>
            </a:r>
            <a:r>
              <a:rPr lang="en-US" sz="3600" b="1" dirty="0">
                <a:solidFill>
                  <a:srgbClr val="FFFF00"/>
                </a:solidFill>
                <a:effectLst>
                  <a:outerShdw blurRad="38100" dist="38100" dir="2700000" algn="tl">
                    <a:srgbClr val="000000">
                      <a:alpha val="43137"/>
                    </a:srgbClr>
                  </a:outerShdw>
                </a:effectLst>
              </a:rPr>
              <a:t> </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Foun</a:t>
            </a:r>
            <a:r>
              <a:rPr lang="en-US" sz="2800" dirty="0"/>
              <a:t>d in Babylonian King List </a:t>
            </a:r>
            <a:r>
              <a:rPr lang="en-US" sz="2800" dirty="0" smtClean="0"/>
              <a:t>A</a:t>
            </a:r>
          </a:p>
          <a:p>
            <a:pPr lvl="1"/>
            <a:r>
              <a:rPr lang="en-US" sz="2800" dirty="0" smtClean="0"/>
              <a:t>Found in </a:t>
            </a:r>
            <a:r>
              <a:rPr lang="en-US" sz="2800" dirty="0"/>
              <a:t>inscriptions </a:t>
            </a:r>
            <a:r>
              <a:rPr lang="en-US" sz="2800" dirty="0" smtClean="0"/>
              <a:t>of</a:t>
            </a:r>
            <a:br>
              <a:rPr lang="en-US" sz="2800" dirty="0" smtClean="0"/>
            </a:br>
            <a:r>
              <a:rPr lang="en-US" sz="2800" dirty="0" smtClean="0"/>
              <a:t>		Sennacherib </a:t>
            </a:r>
            <a:r>
              <a:rPr lang="en-US" sz="2800" dirty="0"/>
              <a:t>and the Neo-Babylonian Chronicles</a:t>
            </a:r>
          </a:p>
        </p:txBody>
      </p:sp>
    </p:spTree>
    <p:extLst>
      <p:ext uri="{BB962C8B-B14F-4D97-AF65-F5344CB8AC3E}">
        <p14:creationId xmlns:p14="http://schemas.microsoft.com/office/powerpoint/2010/main" val="205546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effectLst>
                  <a:outerShdw blurRad="38100" dist="38100" dir="2700000" algn="tl">
                    <a:srgbClr val="000000">
                      <a:alpha val="43137"/>
                    </a:srgbClr>
                  </a:outerShdw>
                </a:effectLst>
              </a:rPr>
              <a:t>Why We Should Study Archaeology</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06787"/>
            <a:ext cx="11506200" cy="4792133"/>
          </a:xfrm>
        </p:spPr>
        <p:txBody>
          <a:bodyPr anchor="t">
            <a:norm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Archaeology can help improve our witnessing capability</a:t>
            </a:r>
          </a:p>
          <a:p>
            <a:pPr lvl="1"/>
            <a:r>
              <a:rPr lang="en-US" sz="3200" b="1" dirty="0" smtClean="0">
                <a:effectLst>
                  <a:outerShdw blurRad="38100" dist="38100" dir="2700000" algn="tl">
                    <a:srgbClr val="000000">
                      <a:alpha val="43137"/>
                    </a:srgbClr>
                  </a:outerShdw>
                </a:effectLst>
              </a:rPr>
              <a:t>Giving evidence to silence critics</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and point people to Christ</a:t>
            </a:r>
          </a:p>
          <a:p>
            <a:pPr marL="0" indent="0">
              <a:buNone/>
            </a:pPr>
            <a:r>
              <a:rPr lang="en-US" sz="3600" dirty="0" smtClean="0">
                <a:solidFill>
                  <a:srgbClr val="FFFF00"/>
                </a:solidFill>
                <a:effectLst>
                  <a:outerShdw blurRad="38100" dist="38100" dir="2700000" algn="tl">
                    <a:srgbClr val="000000">
                      <a:alpha val="43137"/>
                    </a:srgbClr>
                  </a:outerShdw>
                </a:effectLst>
              </a:rPr>
              <a:t>Archaeology can help us have proper perspective</a:t>
            </a:r>
          </a:p>
          <a:p>
            <a:pPr lvl="1"/>
            <a:r>
              <a:rPr lang="en-US" sz="3200" b="1" dirty="0" smtClean="0">
                <a:effectLst>
                  <a:outerShdw blurRad="38100" dist="38100" dir="2700000" algn="tl">
                    <a:srgbClr val="000000">
                      <a:alpha val="43137"/>
                    </a:srgbClr>
                  </a:outerShdw>
                </a:effectLst>
              </a:rPr>
              <a:t>The notion that the Bible</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is pure fiction fails the test</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of archaeology</a:t>
            </a:r>
          </a:p>
        </p:txBody>
      </p:sp>
    </p:spTree>
    <p:extLst>
      <p:ext uri="{BB962C8B-B14F-4D97-AF65-F5344CB8AC3E}">
        <p14:creationId xmlns:p14="http://schemas.microsoft.com/office/powerpoint/2010/main" val="29925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Babylon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Nebuchadnezzar II</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Inscriptions mentioning his building activities</a:t>
            </a:r>
            <a:br>
              <a:rPr lang="en-US" sz="2800" dirty="0" smtClean="0"/>
            </a:br>
            <a:r>
              <a:rPr lang="en-US" sz="2800" dirty="0" smtClean="0"/>
              <a:t>		(e.g., East India House Inscription)</a:t>
            </a:r>
          </a:p>
          <a:p>
            <a:pPr lvl="1"/>
            <a:r>
              <a:rPr lang="en-US" sz="2800" dirty="0" smtClean="0"/>
              <a:t>Brick with inscription mentioning Nebuchadnezzar</a:t>
            </a:r>
            <a:br>
              <a:rPr lang="en-US" sz="2800" dirty="0" smtClean="0"/>
            </a:br>
            <a:r>
              <a:rPr lang="en-US" sz="2800" dirty="0" smtClean="0"/>
              <a:t>		strengthening the fortifications </a:t>
            </a:r>
            <a:r>
              <a:rPr lang="en-US" sz="2800" dirty="0"/>
              <a:t>of </a:t>
            </a:r>
            <a:r>
              <a:rPr lang="en-US" sz="2800" dirty="0" smtClean="0"/>
              <a:t>Ésagila and Babylon</a:t>
            </a:r>
            <a:endParaRPr lang="en-US" sz="2800" dirty="0"/>
          </a:p>
        </p:txBody>
      </p:sp>
    </p:spTree>
    <p:extLst>
      <p:ext uri="{BB962C8B-B14F-4D97-AF65-F5344CB8AC3E}">
        <p14:creationId xmlns:p14="http://schemas.microsoft.com/office/powerpoint/2010/main" val="70360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Babylon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Nebo-Sarsekim</a:t>
            </a:r>
          </a:p>
          <a:p>
            <a:pPr lvl="1"/>
            <a:r>
              <a:rPr lang="en-US" sz="2800" dirty="0" smtClean="0"/>
              <a:t>Mentioned in cuneiform tablet found at Sippar</a:t>
            </a:r>
            <a:br>
              <a:rPr lang="en-US" sz="2800" dirty="0" smtClean="0"/>
            </a:br>
            <a:r>
              <a:rPr lang="en-US" sz="2800" dirty="0" smtClean="0"/>
              <a:t>	which recorded a transaction of gold</a:t>
            </a:r>
          </a:p>
          <a:p>
            <a:pPr lvl="1"/>
            <a:r>
              <a:rPr lang="en-US" sz="2800" dirty="0" smtClean="0"/>
              <a:t>Tablet discovered by Michael Jursa in 2007</a:t>
            </a:r>
          </a:p>
          <a:p>
            <a:pPr marL="0" indent="0">
              <a:buNone/>
            </a:pPr>
            <a:r>
              <a:rPr lang="en-US" sz="3600" b="1" dirty="0" smtClean="0">
                <a:solidFill>
                  <a:srgbClr val="FFFF00"/>
                </a:solidFill>
                <a:effectLst>
                  <a:outerShdw blurRad="38100" dist="38100" dir="2700000" algn="tl">
                    <a:srgbClr val="000000">
                      <a:alpha val="43137"/>
                    </a:srgbClr>
                  </a:outerShdw>
                </a:effectLst>
              </a:rPr>
              <a:t>Evil </a:t>
            </a:r>
            <a:r>
              <a:rPr lang="en-US" sz="3600" b="1" dirty="0" err="1" smtClean="0">
                <a:solidFill>
                  <a:srgbClr val="FFFF00"/>
                </a:solidFill>
                <a:effectLst>
                  <a:outerShdw blurRad="38100" dist="38100" dir="2700000" algn="tl">
                    <a:srgbClr val="000000">
                      <a:alpha val="43137"/>
                    </a:srgbClr>
                  </a:outerShdw>
                </a:effectLst>
              </a:rPr>
              <a:t>Merodach</a:t>
            </a:r>
            <a:r>
              <a:rPr lang="en-US" sz="3600" b="1" dirty="0" smtClean="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(a.k.a., Amel-Marduk)</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Mentioned in vase inscription</a:t>
            </a:r>
            <a:br>
              <a:rPr lang="en-US" sz="2800" dirty="0" smtClean="0"/>
            </a:br>
            <a:r>
              <a:rPr lang="en-US" sz="2800" dirty="0" smtClean="0"/>
              <a:t>	found by French expedition at Susa (Persia)</a:t>
            </a:r>
          </a:p>
          <a:p>
            <a:pPr lvl="1"/>
            <a:r>
              <a:rPr lang="en-US" sz="2800" dirty="0" smtClean="0"/>
              <a:t>Refers to the palace of Amel-Marduk,</a:t>
            </a:r>
            <a:br>
              <a:rPr lang="en-US" sz="2800" dirty="0" smtClean="0"/>
            </a:br>
            <a:r>
              <a:rPr lang="en-US" sz="2800" dirty="0" smtClean="0"/>
              <a:t>	(“son” of Nebuchadnezzar)</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2" y="1822027"/>
            <a:ext cx="3248478" cy="2257740"/>
          </a:xfrm>
          <a:prstGeom prst="rect">
            <a:avLst/>
          </a:prstGeom>
          <a:ln>
            <a:noFill/>
          </a:ln>
          <a:effectLst>
            <a:softEdge rad="112500"/>
          </a:effectLst>
        </p:spPr>
      </p:pic>
    </p:spTree>
    <p:extLst>
      <p:ext uri="{BB962C8B-B14F-4D97-AF65-F5344CB8AC3E}">
        <p14:creationId xmlns:p14="http://schemas.microsoft.com/office/powerpoint/2010/main" val="283520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Babylon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8"/>
            <a:ext cx="5700009" cy="3169698"/>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Belshazzar</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smtClean="0"/>
              <a:t>Attested in Nabonidus</a:t>
            </a:r>
            <a:r>
              <a:rPr lang="en-US" sz="2800" dirty="0"/>
              <a:t/>
            </a:r>
            <a:br>
              <a:rPr lang="en-US" sz="2800" dirty="0"/>
            </a:br>
            <a:r>
              <a:rPr lang="en-US" sz="2800" dirty="0" smtClean="0"/>
              <a:t>	Cylinder</a:t>
            </a:r>
          </a:p>
          <a:p>
            <a:pPr lvl="1"/>
            <a:r>
              <a:rPr lang="en-US" sz="2800" dirty="0" smtClean="0"/>
              <a:t>Mentioned in the Uruk</a:t>
            </a:r>
            <a:br>
              <a:rPr lang="en-US" sz="2800" dirty="0" smtClean="0"/>
            </a:br>
            <a:r>
              <a:rPr lang="en-US" sz="2800" dirty="0" smtClean="0"/>
              <a:t>	Restoration of the	Eanna</a:t>
            </a:r>
            <a:br>
              <a:rPr lang="en-US" sz="2800" dirty="0" smtClean="0"/>
            </a:br>
            <a:r>
              <a:rPr lang="en-US" sz="2800" dirty="0" smtClean="0"/>
              <a:t>	Inscription</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69" y="2578307"/>
            <a:ext cx="6422995" cy="4054515"/>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433" y="3262963"/>
            <a:ext cx="5983108" cy="3595037"/>
          </a:xfrm>
          <a:prstGeom prst="rect">
            <a:avLst/>
          </a:prstGeom>
          <a:ln>
            <a:noFill/>
          </a:ln>
          <a:effectLst>
            <a:softEdge rad="112500"/>
          </a:effectLst>
        </p:spPr>
      </p:pic>
      <p:sp>
        <p:nvSpPr>
          <p:cNvPr id="6" name="Rounded Rectangle 5"/>
          <p:cNvSpPr/>
          <p:nvPr/>
        </p:nvSpPr>
        <p:spPr>
          <a:xfrm>
            <a:off x="4862991" y="1694883"/>
            <a:ext cx="7471586" cy="3166824"/>
          </a:xfrm>
          <a:prstGeom prst="roundRect">
            <a:avLst/>
          </a:prstGeom>
          <a:noFill/>
        </p:spPr>
        <p:txBody>
          <a:bodyPr wrap="none" lIns="91440" tIns="45720" rIns="91440" bIns="45720">
            <a:spAutoFit/>
          </a:bodyPr>
          <a:lstStyle/>
          <a:p>
            <a:pPr algn="ctr"/>
            <a:r>
              <a:rPr lang="en-US" sz="3600" b="1" dirty="0" smtClean="0">
                <a:ln w="0"/>
                <a:solidFill>
                  <a:srgbClr val="FFFF00"/>
                </a:solidFill>
                <a:effectLst>
                  <a:outerShdw blurRad="38100" dist="19050" dir="2700000" algn="tl" rotWithShape="0">
                    <a:schemeClr val="dk1">
                      <a:alpha val="40000"/>
                    </a:schemeClr>
                  </a:outerShdw>
                </a:effectLst>
              </a:rPr>
              <a:t>Restoration of the Eanna Inscription</a:t>
            </a:r>
            <a:r>
              <a:rPr lang="en-US" sz="3600" dirty="0" smtClean="0">
                <a:ln w="0"/>
                <a:effectLst>
                  <a:outerShdw blurRad="38100" dist="19050" dir="2700000" algn="tl" rotWithShape="0">
                    <a:schemeClr val="dk1">
                      <a:alpha val="40000"/>
                    </a:schemeClr>
                  </a:outerShdw>
                </a:effectLst>
              </a:rPr>
              <a:t/>
            </a:r>
            <a:br>
              <a:rPr lang="en-US" sz="3600" dirty="0" smtClean="0">
                <a:ln w="0"/>
                <a:effectLst>
                  <a:outerShdw blurRad="38100" dist="19050" dir="2700000" algn="tl" rotWithShape="0">
                    <a:schemeClr val="dk1">
                      <a:alpha val="40000"/>
                    </a:schemeClr>
                  </a:outerShdw>
                </a:effectLst>
              </a:rPr>
            </a:br>
            <a:r>
              <a:rPr lang="en-US" sz="3600" dirty="0" smtClean="0">
                <a:ln w="0"/>
                <a:effectLst>
                  <a:outerShdw blurRad="38100" dist="19050" dir="2700000" algn="tl" rotWithShape="0">
                    <a:schemeClr val="dk1">
                      <a:alpha val="40000"/>
                    </a:schemeClr>
                  </a:outerShdw>
                </a:effectLst>
              </a:rPr>
              <a:t>“…[as for] Belshazzar</a:t>
            </a:r>
            <a:r>
              <a:rPr lang="en-US" sz="3600" dirty="0">
                <a:ln w="0"/>
                <a:effectLst>
                  <a:outerShdw blurRad="38100" dist="19050" dir="2700000" algn="tl" rotWithShape="0">
                    <a:schemeClr val="dk1">
                      <a:alpha val="40000"/>
                    </a:schemeClr>
                  </a:outerShdw>
                </a:effectLst>
              </a:rPr>
              <a:t>, the first </a:t>
            </a:r>
            <a:r>
              <a:rPr lang="en-US" sz="3600" dirty="0" smtClean="0">
                <a:ln w="0"/>
                <a:effectLst>
                  <a:outerShdw blurRad="38100" dist="19050" dir="2700000" algn="tl" rotWithShape="0">
                    <a:schemeClr val="dk1">
                      <a:alpha val="40000"/>
                    </a:schemeClr>
                  </a:outerShdw>
                </a:effectLst>
              </a:rPr>
              <a:t>son</a:t>
            </a:r>
            <a:br>
              <a:rPr lang="en-US" sz="3600" dirty="0" smtClean="0">
                <a:ln w="0"/>
                <a:effectLst>
                  <a:outerShdw blurRad="38100" dist="19050" dir="2700000" algn="tl" rotWithShape="0">
                    <a:schemeClr val="dk1">
                      <a:alpha val="40000"/>
                    </a:schemeClr>
                  </a:outerShdw>
                </a:effectLst>
              </a:rPr>
            </a:br>
            <a:r>
              <a:rPr lang="en-US" sz="3600" dirty="0" smtClean="0">
                <a:ln w="0"/>
                <a:effectLst>
                  <a:outerShdw blurRad="38100" dist="19050" dir="2700000" algn="tl" rotWithShape="0">
                    <a:schemeClr val="dk1">
                      <a:alpha val="40000"/>
                    </a:schemeClr>
                  </a:outerShdw>
                </a:effectLst>
              </a:rPr>
              <a:t> </a:t>
            </a:r>
            <a:r>
              <a:rPr lang="en-US" sz="3600" dirty="0">
                <a:ln w="0"/>
                <a:effectLst>
                  <a:outerShdw blurRad="38100" dist="19050" dir="2700000" algn="tl" rotWithShape="0">
                    <a:schemeClr val="dk1">
                      <a:alpha val="40000"/>
                    </a:schemeClr>
                  </a:outerShdw>
                </a:effectLst>
              </a:rPr>
              <a:t>proceeding from my loins</a:t>
            </a:r>
            <a:r>
              <a:rPr lang="en-US" sz="3600" dirty="0" smtClean="0">
                <a:ln w="0"/>
                <a:effectLst>
                  <a:outerShdw blurRad="38100" dist="19050" dir="2700000" algn="tl" rotWithShape="0">
                    <a:schemeClr val="dk1">
                      <a:alpha val="40000"/>
                    </a:schemeClr>
                  </a:outerShdw>
                </a:effectLst>
              </a:rPr>
              <a:t>,</a:t>
            </a:r>
            <a:br>
              <a:rPr lang="en-US" sz="3600" dirty="0" smtClean="0">
                <a:ln w="0"/>
                <a:effectLst>
                  <a:outerShdw blurRad="38100" dist="19050" dir="2700000" algn="tl" rotWithShape="0">
                    <a:schemeClr val="dk1">
                      <a:alpha val="40000"/>
                    </a:schemeClr>
                  </a:outerShdw>
                </a:effectLst>
              </a:rPr>
            </a:br>
            <a:r>
              <a:rPr lang="en-US" sz="3600" dirty="0" smtClean="0">
                <a:ln w="0"/>
                <a:effectLst>
                  <a:outerShdw blurRad="38100" dist="19050" dir="2700000" algn="tl" rotWithShape="0">
                    <a:schemeClr val="dk1">
                      <a:alpha val="40000"/>
                    </a:schemeClr>
                  </a:outerShdw>
                </a:effectLst>
              </a:rPr>
              <a:t> </a:t>
            </a:r>
            <a:r>
              <a:rPr lang="en-US" sz="3600" dirty="0">
                <a:ln w="0"/>
                <a:effectLst>
                  <a:outerShdw blurRad="38100" dist="19050" dir="2700000" algn="tl" rotWithShape="0">
                    <a:schemeClr val="dk1">
                      <a:alpha val="40000"/>
                    </a:schemeClr>
                  </a:outerShdw>
                </a:effectLst>
              </a:rPr>
              <a:t>lengthen his days</a:t>
            </a:r>
            <a:r>
              <a:rPr lang="en-US" sz="3600" dirty="0" smtClean="0">
                <a:ln w="0"/>
                <a:effectLst>
                  <a:outerShdw blurRad="38100" dist="19050" dir="2700000" algn="tl" rotWithShape="0">
                    <a:schemeClr val="dk1">
                      <a:alpha val="40000"/>
                    </a:schemeClr>
                  </a:outerShdw>
                </a:effectLst>
              </a:rPr>
              <a:t>;</a:t>
            </a:r>
            <a:br>
              <a:rPr lang="en-US" sz="3600" dirty="0" smtClean="0">
                <a:ln w="0"/>
                <a:effectLst>
                  <a:outerShdw blurRad="38100" dist="19050" dir="2700000" algn="tl" rotWithShape="0">
                    <a:schemeClr val="dk1">
                      <a:alpha val="40000"/>
                    </a:schemeClr>
                  </a:outerShdw>
                </a:effectLst>
              </a:rPr>
            </a:br>
            <a:r>
              <a:rPr lang="en-US" sz="3600" dirty="0" smtClean="0">
                <a:ln w="0"/>
                <a:effectLst>
                  <a:outerShdw blurRad="38100" dist="19050" dir="2700000" algn="tl" rotWithShape="0">
                    <a:schemeClr val="dk1">
                      <a:alpha val="40000"/>
                    </a:schemeClr>
                  </a:outerShdw>
                </a:effectLst>
              </a:rPr>
              <a:t> </a:t>
            </a:r>
            <a:r>
              <a:rPr lang="en-US" sz="3600" dirty="0">
                <a:ln w="0"/>
                <a:effectLst>
                  <a:outerShdw blurRad="38100" dist="19050" dir="2700000" algn="tl" rotWithShape="0">
                    <a:schemeClr val="dk1">
                      <a:alpha val="40000"/>
                    </a:schemeClr>
                  </a:outerShdw>
                </a:effectLst>
              </a:rPr>
              <a:t>let him not turn to </a:t>
            </a:r>
            <a:r>
              <a:rPr lang="en-US" sz="3600" dirty="0" smtClean="0">
                <a:ln w="0"/>
                <a:effectLst>
                  <a:outerShdw blurRad="38100" dist="19050" dir="2700000" algn="tl" rotWithShape="0">
                    <a:schemeClr val="dk1">
                      <a:alpha val="40000"/>
                    </a:schemeClr>
                  </a:outerShdw>
                </a:effectLst>
              </a:rPr>
              <a:t>sinning”</a:t>
            </a:r>
            <a:endParaRPr lang="en-US" sz="36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572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5"/>
                                        </p:tgtEl>
                                      </p:cBhvr>
                                    </p:animEffect>
                                    <p:anim calcmode="lin" valueType="num">
                                      <p:cBhvr>
                                        <p:cTn id="32" dur="1000"/>
                                        <p:tgtEl>
                                          <p:spTgt spid="5"/>
                                        </p:tgtEl>
                                        <p:attrNameLst>
                                          <p:attrName>ppt_x</p:attrName>
                                        </p:attrNameLst>
                                      </p:cBhvr>
                                      <p:tavLst>
                                        <p:tav tm="0">
                                          <p:val>
                                            <p:strVal val="ppt_x"/>
                                          </p:val>
                                        </p:tav>
                                        <p:tav tm="100000">
                                          <p:val>
                                            <p:strVal val="ppt_x"/>
                                          </p:val>
                                        </p:tav>
                                      </p:tavLst>
                                    </p:anim>
                                    <p:anim calcmode="lin" valueType="num">
                                      <p:cBhvr>
                                        <p:cTn id="33" dur="1000"/>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27606"/>
            <a:ext cx="10131427" cy="1949775"/>
          </a:xfrm>
        </p:spPr>
        <p:txBody>
          <a:bodyPr>
            <a:noAutofit/>
          </a:bodyPr>
          <a:lstStyle/>
          <a:p>
            <a:r>
              <a:rPr lang="en-US" sz="5400" b="1" cap="none" dirty="0" smtClean="0">
                <a:effectLst>
                  <a:outerShdw blurRad="38100" dist="38100" dir="2700000" algn="tl">
                    <a:srgbClr val="000000">
                      <a:alpha val="43137"/>
                    </a:srgbClr>
                  </a:outerShdw>
                </a:effectLst>
              </a:rPr>
              <a:t>Old Testament Characters</a:t>
            </a:r>
            <a:br>
              <a:rPr lang="en-US" sz="5400" b="1" cap="none" dirty="0" smtClean="0">
                <a:effectLst>
                  <a:outerShdw blurRad="38100" dist="38100" dir="2700000" algn="tl">
                    <a:srgbClr val="000000">
                      <a:alpha val="43137"/>
                    </a:srgbClr>
                  </a:outerShdw>
                </a:effectLst>
              </a:rPr>
            </a:br>
            <a:r>
              <a:rPr lang="en-US" sz="5400" b="1" cap="none" dirty="0" smtClean="0">
                <a:effectLst>
                  <a:outerShdw blurRad="38100" dist="38100" dir="2700000" algn="tl">
                    <a:srgbClr val="000000">
                      <a:alpha val="43137"/>
                    </a:srgbClr>
                  </a:outerShdw>
                </a:effectLst>
              </a:rPr>
              <a:t>Verified by Archaeology</a:t>
            </a:r>
            <a:endParaRPr lang="en-US" sz="5400" b="1" cap="none"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3600" cap="none" dirty="0" smtClean="0">
                <a:solidFill>
                  <a:srgbClr val="FFFF00"/>
                </a:solidFill>
                <a:effectLst>
                  <a:outerShdw blurRad="38100" dist="38100" dir="2700000" algn="tl">
                    <a:srgbClr val="000000">
                      <a:alpha val="43137"/>
                    </a:srgbClr>
                  </a:outerShdw>
                </a:effectLst>
              </a:rPr>
              <a:t>Persia</a:t>
            </a:r>
            <a:endParaRPr lang="en-US" sz="3600" cap="non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85034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Rulers</a:t>
            </a:r>
            <a:endParaRPr lang="en-US" sz="3200" b="1" dirty="0" smtClean="0">
              <a:solidFill>
                <a:srgbClr val="FFFF00"/>
              </a:solidFill>
              <a:effectLst>
                <a:outerShdw blurRad="38100" dist="38100" dir="2700000" algn="tl">
                  <a:srgbClr val="000000">
                    <a:alpha val="43137"/>
                  </a:srgbClr>
                </a:outerShdw>
              </a:effectLst>
            </a:endParaRPr>
          </a:p>
          <a:p>
            <a:pPr lvl="1"/>
            <a:r>
              <a:rPr lang="en-US" sz="2800" dirty="0"/>
              <a:t>Cyrus the great (2</a:t>
            </a:r>
            <a:r>
              <a:rPr lang="en-US" sz="2800" baseline="30000" dirty="0"/>
              <a:t>nd</a:t>
            </a:r>
            <a:r>
              <a:rPr lang="en-US" sz="2800" dirty="0"/>
              <a:t> Chronicles 36:22)</a:t>
            </a:r>
          </a:p>
          <a:p>
            <a:pPr lvl="1"/>
            <a:r>
              <a:rPr lang="en-US" sz="2800" dirty="0"/>
              <a:t>Darius (Ezra 4:5)</a:t>
            </a:r>
          </a:p>
          <a:p>
            <a:pPr lvl="1"/>
            <a:r>
              <a:rPr lang="en-US" sz="2800" dirty="0"/>
              <a:t>Xerxes (Esther 1:1)</a:t>
            </a:r>
          </a:p>
          <a:p>
            <a:pPr lvl="1"/>
            <a:r>
              <a:rPr lang="en-US" sz="2800" dirty="0"/>
              <a:t>Artaxerxes (Ezra 4:6)</a:t>
            </a:r>
          </a:p>
          <a:p>
            <a:pPr lvl="1"/>
            <a:r>
              <a:rPr lang="en-US" sz="2800" dirty="0"/>
              <a:t>Darius II (Nehemiah 12:22)</a:t>
            </a:r>
          </a:p>
        </p:txBody>
      </p:sp>
    </p:spTree>
    <p:extLst>
      <p:ext uri="{BB962C8B-B14F-4D97-AF65-F5344CB8AC3E}">
        <p14:creationId xmlns:p14="http://schemas.microsoft.com/office/powerpoint/2010/main" val="43781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5590"/>
            <a:ext cx="6164653" cy="1058318"/>
          </a:xfrm>
        </p:spPr>
        <p:txBody>
          <a:bodyPr anchor="t">
            <a:normAutofit/>
          </a:bodyPr>
          <a:lstStyle/>
          <a:p>
            <a:pPr algn="ctr"/>
            <a:r>
              <a:rPr lang="en-US" sz="4800" b="1" cap="none" dirty="0" smtClean="0">
                <a:solidFill>
                  <a:srgbClr val="FFFF00"/>
                </a:solidFill>
                <a:effectLst>
                  <a:outerShdw blurRad="38100" dist="38100" dir="2700000" algn="tl">
                    <a:srgbClr val="000000">
                      <a:alpha val="43137"/>
                    </a:srgbClr>
                  </a:outerShdw>
                </a:effectLst>
              </a:rPr>
              <a:t>Cyrus Cylinder</a:t>
            </a:r>
            <a:endParaRPr lang="en-US" sz="4800" b="1" cap="none" dirty="0">
              <a:solidFill>
                <a:srgbClr val="FFFF00"/>
              </a:solidFill>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6132971" y="121735"/>
            <a:ext cx="5919579" cy="2798346"/>
          </a:xfrm>
          <a:prstGeom prst="rect">
            <a:avLst/>
          </a:prstGeom>
          <a:ln>
            <a:noFill/>
          </a:ln>
          <a:effectLst>
            <a:softEdge rad="112500"/>
          </a:effectLst>
        </p:spPr>
      </p:pic>
      <p:sp>
        <p:nvSpPr>
          <p:cNvPr id="4" name="Text Placeholder 3"/>
          <p:cNvSpPr>
            <a:spLocks noGrp="1"/>
          </p:cNvSpPr>
          <p:nvPr>
            <p:ph type="body" sz="half" idx="2"/>
          </p:nvPr>
        </p:nvSpPr>
        <p:spPr>
          <a:xfrm>
            <a:off x="685798" y="1520908"/>
            <a:ext cx="6164653" cy="5209676"/>
          </a:xfrm>
        </p:spPr>
        <p:txBody>
          <a:bodyPr>
            <a:noAutofit/>
          </a:bodyPr>
          <a:lstStyle/>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Account of Cyrus’ capture</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of Babylon</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Mentioned </a:t>
            </a:r>
            <a:r>
              <a:rPr lang="en-US" sz="3600" dirty="0">
                <a:effectLst>
                  <a:outerShdw blurRad="38100" dist="38100" dir="2700000" algn="tl">
                    <a:srgbClr val="000000">
                      <a:alpha val="43137"/>
                    </a:srgbClr>
                  </a:outerShdw>
                </a:effectLst>
              </a:rPr>
              <a:t>initial reforms to</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restore temples and</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send inhabitants back to</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their homelands</a:t>
            </a:r>
          </a:p>
          <a:p>
            <a:pPr marL="457200" indent="-457200">
              <a:buFont typeface="Wingdings" panose="05000000000000000000" pitchFamily="2" charset="2"/>
              <a:buChar char="§"/>
            </a:pPr>
            <a:r>
              <a:rPr lang="en-US" sz="3600" dirty="0" smtClean="0">
                <a:effectLst>
                  <a:outerShdw blurRad="38100" dist="38100" dir="2700000" algn="tl">
                    <a:srgbClr val="000000">
                      <a:alpha val="43137"/>
                    </a:srgbClr>
                  </a:outerShdw>
                </a:effectLst>
              </a:rPr>
              <a:t>Claimed </a:t>
            </a:r>
            <a:r>
              <a:rPr lang="en-US" sz="3600" dirty="0" err="1" smtClean="0">
                <a:effectLst>
                  <a:outerShdw blurRad="38100" dist="38100" dir="2700000" algn="tl">
                    <a:srgbClr val="000000">
                      <a:alpha val="43137"/>
                    </a:srgbClr>
                  </a:outerShdw>
                </a:effectLst>
              </a:rPr>
              <a:t>Marduk</a:t>
            </a:r>
            <a:r>
              <a:rPr lang="en-US" sz="3600" dirty="0" smtClean="0">
                <a:effectLst>
                  <a:outerShdw blurRad="38100" dist="38100" dir="2700000" algn="tl">
                    <a:srgbClr val="000000">
                      <a:alpha val="43137"/>
                    </a:srgbClr>
                  </a:outerShdw>
                </a:effectLst>
              </a:rPr>
              <a:t> the 	Babylonian god gave Cyrus 	victory over Babylon</a:t>
            </a:r>
          </a:p>
          <a:p>
            <a:pPr marL="457200" indent="-457200">
              <a:buFont typeface="Wingdings" panose="05000000000000000000" pitchFamily="2" charset="2"/>
              <a:buChar char="§"/>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80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Darius I </a:t>
            </a:r>
            <a:r>
              <a:rPr lang="en-US" sz="2800" b="1" dirty="0">
                <a:solidFill>
                  <a:srgbClr val="FFFF00"/>
                </a:solidFill>
                <a:effectLst>
                  <a:outerShdw blurRad="38100" dist="38100" dir="2700000" algn="tl">
                    <a:srgbClr val="000000">
                      <a:alpha val="43137"/>
                    </a:srgbClr>
                  </a:outerShdw>
                </a:effectLst>
              </a:rPr>
              <a:t>(Ezra 4:5)</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Trilingual </a:t>
            </a:r>
            <a:r>
              <a:rPr lang="en-US" sz="3200" dirty="0">
                <a:effectLst>
                  <a:outerShdw blurRad="38100" dist="38100" dir="2700000" algn="tl">
                    <a:srgbClr val="000000">
                      <a:alpha val="43137"/>
                    </a:srgbClr>
                  </a:outerShdw>
                </a:effectLst>
              </a:rPr>
              <a:t>cliff inscription at </a:t>
            </a:r>
            <a:r>
              <a:rPr lang="en-US" sz="3200" dirty="0" smtClean="0">
                <a:effectLst>
                  <a:outerShdw blurRad="38100" dist="38100" dir="2700000" algn="tl">
                    <a:srgbClr val="000000">
                      <a:alpha val="43137"/>
                    </a:srgbClr>
                  </a:outerShdw>
                </a:effectLst>
              </a:rPr>
              <a:t>Behistun</a:t>
            </a:r>
          </a:p>
          <a:p>
            <a:pPr lvl="1"/>
            <a:r>
              <a:rPr lang="en-US" sz="3200" dirty="0">
                <a:effectLst>
                  <a:outerShdw blurRad="38100" dist="38100" dir="2700000" algn="tl">
                    <a:srgbClr val="000000">
                      <a:alpha val="43137"/>
                    </a:srgbClr>
                  </a:outerShdw>
                </a:effectLst>
              </a:rPr>
              <a:t>Royal tomb </a:t>
            </a:r>
            <a:r>
              <a:rPr lang="en-US" sz="3200" dirty="0" smtClean="0">
                <a:effectLst>
                  <a:outerShdw blurRad="38100" dist="38100" dir="2700000" algn="tl">
                    <a:srgbClr val="000000">
                      <a:alpha val="43137"/>
                    </a:srgbClr>
                  </a:outerShdw>
                </a:effectLst>
              </a:rPr>
              <a:t>inscription at Naqsh-i-Rustam</a:t>
            </a:r>
          </a:p>
          <a:p>
            <a:pPr lvl="3"/>
            <a:r>
              <a:rPr lang="en-US" sz="3200" dirty="0" smtClean="0">
                <a:effectLst>
                  <a:outerShdw blurRad="38100" dist="38100" dir="2700000" algn="tl">
                    <a:srgbClr val="000000">
                      <a:alpha val="43137"/>
                    </a:srgbClr>
                  </a:outerShdw>
                </a:effectLst>
              </a:rPr>
              <a:t>Site includes cliff tomb façade</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constructed like a cross</a:t>
            </a:r>
          </a:p>
          <a:p>
            <a:pPr lvl="3"/>
            <a:r>
              <a:rPr lang="en-US" sz="3200" dirty="0" smtClean="0">
                <a:effectLst>
                  <a:outerShdw blurRad="38100" dist="38100" dir="2700000" algn="tl">
                    <a:srgbClr val="000000">
                      <a:alpha val="43137"/>
                    </a:srgbClr>
                  </a:outerShdw>
                </a:effectLst>
              </a:rPr>
              <a:t>Site includes winged </a:t>
            </a:r>
            <a:r>
              <a:rPr lang="en-US" sz="3200" dirty="0">
                <a:effectLst>
                  <a:outerShdw blurRad="38100" dist="38100" dir="2700000" algn="tl">
                    <a:srgbClr val="000000">
                      <a:alpha val="43137"/>
                    </a:srgbClr>
                  </a:outerShdw>
                </a:effectLst>
              </a:rPr>
              <a:t>disk of </a:t>
            </a:r>
            <a:r>
              <a:rPr lang="en-US" sz="3200" dirty="0" smtClean="0">
                <a:effectLst>
                  <a:outerShdw blurRad="38100" dist="38100" dir="2700000" algn="tl">
                    <a:srgbClr val="000000">
                      <a:alpha val="43137"/>
                    </a:srgbClr>
                  </a:outerShdw>
                </a:effectLst>
              </a:rPr>
              <a:t>Ahuramazda</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(the Zoroastrian deity)</a:t>
            </a:r>
          </a:p>
          <a:p>
            <a:pPr lvl="3"/>
            <a:r>
              <a:rPr lang="en-US" sz="3200" dirty="0" smtClean="0">
                <a:effectLst>
                  <a:outerShdw blurRad="38100" dist="38100" dir="2700000" algn="tl">
                    <a:srgbClr val="000000">
                      <a:alpha val="43137"/>
                    </a:srgbClr>
                  </a:outerShdw>
                </a:effectLst>
              </a:rPr>
              <a:t>Site includes other royal burial tombs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617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02" y="1722822"/>
            <a:ext cx="3181794" cy="2057687"/>
          </a:xfrm>
          <a:prstGeom prst="rect">
            <a:avLst/>
          </a:prstGeom>
          <a:ln>
            <a:noFill/>
          </a:ln>
          <a:effectLst>
            <a:softEdge rad="112500"/>
          </a:effectLst>
        </p:spPr>
      </p:pic>
      <p:sp>
        <p:nvSpPr>
          <p:cNvPr id="3" name="Rectangle 2"/>
          <p:cNvSpPr/>
          <p:nvPr/>
        </p:nvSpPr>
        <p:spPr>
          <a:xfrm>
            <a:off x="3969764" y="5020732"/>
            <a:ext cx="435407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Seal of Darius 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381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Xerxes </a:t>
            </a:r>
            <a:r>
              <a:rPr lang="en-US" sz="2800" b="1" dirty="0">
                <a:solidFill>
                  <a:srgbClr val="FFFF00"/>
                </a:solidFill>
                <a:effectLst>
                  <a:outerShdw blurRad="38100" dist="38100" dir="2700000" algn="tl">
                    <a:srgbClr val="000000">
                      <a:alpha val="43137"/>
                    </a:srgbClr>
                  </a:outerShdw>
                </a:effectLst>
              </a:rPr>
              <a:t>(Esther 1:1)</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Xerxes inscriptions</a:t>
            </a:r>
          </a:p>
          <a:p>
            <a:pPr lvl="3"/>
            <a:r>
              <a:rPr lang="en-US" sz="3200" dirty="0" smtClean="0">
                <a:effectLst>
                  <a:outerShdw blurRad="38100" dist="38100" dir="2700000" algn="tl">
                    <a:srgbClr val="000000">
                      <a:alpha val="43137"/>
                    </a:srgbClr>
                  </a:outerShdw>
                </a:effectLst>
              </a:rPr>
              <a:t>Lake Van Inscription (Rock Inscription XV)</a:t>
            </a:r>
          </a:p>
          <a:p>
            <a:pPr lvl="1"/>
            <a:r>
              <a:rPr lang="en-US" sz="3200" dirty="0">
                <a:effectLst>
                  <a:outerShdw blurRad="38100" dist="38100" dir="2700000" algn="tl">
                    <a:srgbClr val="000000">
                      <a:alpha val="43137"/>
                    </a:srgbClr>
                  </a:outerShdw>
                </a:effectLst>
              </a:rPr>
              <a:t>Documents dated through a</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	reference to the reign of </a:t>
            </a:r>
            <a:r>
              <a:rPr lang="en-US" sz="3200" dirty="0" smtClean="0">
                <a:effectLst>
                  <a:outerShdw blurRad="38100" dist="38100" dir="2700000" algn="tl">
                    <a:srgbClr val="000000">
                      <a:alpha val="43137"/>
                    </a:srgbClr>
                  </a:outerShdw>
                </a:effectLst>
              </a:rPr>
              <a:t>Xerxes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59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22028"/>
            <a:ext cx="11329987" cy="2576978"/>
          </a:xfrm>
        </p:spPr>
        <p:txBody>
          <a:bodyPr anchor="t">
            <a:normAutofit/>
          </a:bodyPr>
          <a:lstStyle/>
          <a:p>
            <a:pPr marL="0" indent="0">
              <a:buNone/>
            </a:pPr>
            <a:r>
              <a:rPr lang="en-US" sz="3600" b="1" dirty="0">
                <a:solidFill>
                  <a:srgbClr val="FFFF00"/>
                </a:solidFill>
                <a:effectLst>
                  <a:outerShdw blurRad="38100" dist="38100" dir="2700000" algn="tl">
                    <a:srgbClr val="000000">
                      <a:alpha val="43137"/>
                    </a:srgbClr>
                  </a:outerShdw>
                </a:effectLst>
              </a:rPr>
              <a:t>Artaxerxes </a:t>
            </a:r>
            <a:r>
              <a:rPr lang="en-US" sz="2800" b="1" dirty="0">
                <a:solidFill>
                  <a:srgbClr val="FFFF00"/>
                </a:solidFill>
                <a:effectLst>
                  <a:outerShdw blurRad="38100" dist="38100" dir="2700000" algn="tl">
                    <a:srgbClr val="000000">
                      <a:alpha val="43137"/>
                    </a:srgbClr>
                  </a:outerShdw>
                </a:effectLst>
              </a:rPr>
              <a:t>(Ezra 4:6)</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Artaxerxes inscriptions (e.g., A1Pb in Hall of 100 Columns)</a:t>
            </a:r>
          </a:p>
          <a:p>
            <a:pPr lvl="1"/>
            <a:r>
              <a:rPr lang="en-US" sz="3200" dirty="0" smtClean="0">
                <a:effectLst>
                  <a:outerShdw blurRad="38100" dist="38100" dir="2700000" algn="tl">
                    <a:srgbClr val="000000">
                      <a:alpha val="43137"/>
                    </a:srgbClr>
                  </a:outerShdw>
                </a:effectLst>
              </a:rPr>
              <a:t>Documents dated through a</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reference to the reign of Artaxerxes</a:t>
            </a:r>
            <a:endParaRPr lang="en-US" sz="3200" dirty="0">
              <a:effectLst>
                <a:outerShdw blurRad="38100" dist="38100" dir="2700000" algn="tl">
                  <a:srgbClr val="000000">
                    <a:alpha val="43137"/>
                  </a:srgbClr>
                </a:outerShdw>
              </a:effectLst>
            </a:endParaRPr>
          </a:p>
        </p:txBody>
      </p:sp>
      <p:sp>
        <p:nvSpPr>
          <p:cNvPr id="4" name="Rectangle 3"/>
          <p:cNvSpPr/>
          <p:nvPr/>
        </p:nvSpPr>
        <p:spPr>
          <a:xfrm>
            <a:off x="1795025" y="3995678"/>
            <a:ext cx="8205708" cy="2616101"/>
          </a:xfrm>
          <a:prstGeom prst="rect">
            <a:avLst/>
          </a:prstGeom>
          <a:noFill/>
        </p:spPr>
        <p:txBody>
          <a:bodyPr wrap="none" lIns="91440" tIns="45720" rIns="91440" bIns="45720">
            <a:spAutoFit/>
          </a:bodyPr>
          <a:lstStyle/>
          <a:p>
            <a:pPr algn="ctr"/>
            <a:r>
              <a:rPr lang="en-US" sz="3600" b="1" cap="none" spc="0" dirty="0" smtClean="0">
                <a:ln w="0"/>
                <a:solidFill>
                  <a:srgbClr val="FFFF00"/>
                </a:solidFill>
                <a:effectLst>
                  <a:outerShdw blurRad="38100" dist="19050" dir="2700000" algn="tl" rotWithShape="0">
                    <a:schemeClr val="dk1">
                      <a:alpha val="40000"/>
                    </a:schemeClr>
                  </a:outerShdw>
                </a:effectLst>
              </a:rPr>
              <a:t>A1Pb:</a:t>
            </a:r>
            <a:r>
              <a:rPr lang="en-US" sz="3600" b="1" cap="none" spc="0" dirty="0" smtClean="0">
                <a:ln w="0"/>
                <a:solidFill>
                  <a:schemeClr val="tx1"/>
                </a:solidFill>
                <a:effectLst>
                  <a:outerShdw blurRad="38100" dist="19050" dir="2700000" algn="tl" rotWithShape="0">
                    <a:schemeClr val="dk1">
                      <a:alpha val="40000"/>
                    </a:schemeClr>
                  </a:outerShdw>
                </a:effectLst>
              </a:rPr>
              <a:t/>
            </a:r>
            <a:br>
              <a:rPr lang="en-US" sz="3600" b="1" cap="none" spc="0" dirty="0" smtClean="0">
                <a:ln w="0"/>
                <a:solidFill>
                  <a:schemeClr val="tx1"/>
                </a:solidFill>
                <a:effectLst>
                  <a:outerShdw blurRad="38100" dist="19050" dir="2700000" algn="tl" rotWithShape="0">
                    <a:schemeClr val="dk1">
                      <a:alpha val="40000"/>
                    </a:schemeClr>
                  </a:outerShdw>
                </a:effectLst>
              </a:rPr>
            </a:br>
            <a:r>
              <a:rPr lang="en-US" sz="3200" b="1" cap="none" spc="0" dirty="0" smtClean="0">
                <a:ln w="0"/>
                <a:solidFill>
                  <a:schemeClr val="tx1"/>
                </a:solidFill>
                <a:effectLst>
                  <a:outerShdw blurRad="38100" dist="19050" dir="2700000" algn="tl" rotWithShape="0">
                    <a:schemeClr val="dk1">
                      <a:alpha val="40000"/>
                    </a:schemeClr>
                  </a:outerShdw>
                </a:effectLst>
              </a:rPr>
              <a:t>King Artaxerxes says, “My father,</a:t>
            </a:r>
            <a:br>
              <a:rPr lang="en-US" sz="3200" b="1" cap="none" spc="0" dirty="0" smtClean="0">
                <a:ln w="0"/>
                <a:solidFill>
                  <a:schemeClr val="tx1"/>
                </a:solidFill>
                <a:effectLst>
                  <a:outerShdw blurRad="38100" dist="19050" dir="2700000" algn="tl" rotWithShape="0">
                    <a:schemeClr val="dk1">
                      <a:alpha val="40000"/>
                    </a:schemeClr>
                  </a:outerShdw>
                </a:effectLst>
              </a:rPr>
            </a:br>
            <a:r>
              <a:rPr lang="en-US" sz="3200" b="1" cap="none" spc="0" dirty="0" smtClean="0">
                <a:ln w="0"/>
                <a:solidFill>
                  <a:schemeClr val="tx1"/>
                </a:solidFill>
                <a:effectLst>
                  <a:outerShdw blurRad="38100" dist="19050" dir="2700000" algn="tl" rotWithShape="0">
                    <a:schemeClr val="dk1">
                      <a:alpha val="40000"/>
                    </a:schemeClr>
                  </a:outerShdw>
                </a:effectLst>
              </a:rPr>
              <a:t>king Xerxes, laid the foundations of this palace.</a:t>
            </a:r>
            <a:br>
              <a:rPr lang="en-US" sz="3200" b="1" cap="none" spc="0" dirty="0" smtClean="0">
                <a:ln w="0"/>
                <a:solidFill>
                  <a:schemeClr val="tx1"/>
                </a:solidFill>
                <a:effectLst>
                  <a:outerShdw blurRad="38100" dist="19050" dir="2700000" algn="tl" rotWithShape="0">
                    <a:schemeClr val="dk1">
                      <a:alpha val="40000"/>
                    </a:schemeClr>
                  </a:outerShdw>
                </a:effectLst>
              </a:rPr>
            </a:br>
            <a:r>
              <a:rPr lang="en-US" sz="3200" b="1" cap="none" spc="0" dirty="0" smtClean="0">
                <a:ln w="0"/>
                <a:solidFill>
                  <a:schemeClr val="tx1"/>
                </a:solidFill>
                <a:effectLst>
                  <a:outerShdw blurRad="38100" dist="19050" dir="2700000" algn="tl" rotWithShape="0">
                    <a:schemeClr val="dk1">
                      <a:alpha val="40000"/>
                    </a:schemeClr>
                  </a:outerShdw>
                </a:effectLst>
              </a:rPr>
              <a:t>With the protection of Ahuramazda,</a:t>
            </a:r>
            <a:br>
              <a:rPr lang="en-US" sz="3200" b="1" cap="none" spc="0" dirty="0" smtClean="0">
                <a:ln w="0"/>
                <a:solidFill>
                  <a:schemeClr val="tx1"/>
                </a:solidFill>
                <a:effectLst>
                  <a:outerShdw blurRad="38100" dist="19050" dir="2700000" algn="tl" rotWithShape="0">
                    <a:schemeClr val="dk1">
                      <a:alpha val="40000"/>
                    </a:schemeClr>
                  </a:outerShdw>
                </a:effectLst>
              </a:rPr>
            </a:br>
            <a:r>
              <a:rPr lang="en-US" sz="3200" b="1" cap="none" spc="0" dirty="0" smtClean="0">
                <a:ln w="0"/>
                <a:solidFill>
                  <a:schemeClr val="tx1"/>
                </a:solidFill>
                <a:effectLst>
                  <a:outerShdw blurRad="38100" dist="19050" dir="2700000" algn="tl" rotWithShape="0">
                    <a:schemeClr val="dk1">
                      <a:alpha val="40000"/>
                    </a:schemeClr>
                  </a:outerShdw>
                </a:effectLst>
              </a:rPr>
              <a:t> I, king Artaxerxes, have finished it”</a:t>
            </a:r>
            <a:endParaRPr lang="en-US" sz="32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2745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371405" cy="1456267"/>
          </a:xfrm>
        </p:spPr>
        <p:txBody>
          <a:bodyPr>
            <a:normAutofit/>
          </a:bodyPr>
          <a:lstStyle/>
          <a:p>
            <a:r>
              <a:rPr lang="en-US" sz="4000" b="1" cap="none" dirty="0" smtClean="0">
                <a:effectLst>
                  <a:outerShdw blurRad="38100" dist="38100" dir="2700000" algn="tl">
                    <a:srgbClr val="000000">
                      <a:alpha val="43137"/>
                    </a:srgbClr>
                  </a:outerShdw>
                </a:effectLst>
              </a:rPr>
              <a:t>Our Possible Conclusions in Applying Archaeology</a:t>
            </a:r>
            <a:endParaRPr lang="en-US" sz="4000" b="1" cap="none" dirty="0">
              <a:effectLst>
                <a:outerShdw blurRad="38100" dist="38100" dir="2700000" algn="tl">
                  <a:srgbClr val="000000">
                    <a:alpha val="43137"/>
                  </a:srgbClr>
                </a:outerShdw>
              </a:effectLst>
            </a:endParaRPr>
          </a:p>
        </p:txBody>
      </p:sp>
      <p:sp>
        <p:nvSpPr>
          <p:cNvPr id="7" name="Freeform 6"/>
          <p:cNvSpPr/>
          <p:nvPr/>
        </p:nvSpPr>
        <p:spPr>
          <a:xfrm>
            <a:off x="3754401" y="1759162"/>
            <a:ext cx="8089767" cy="1500448"/>
          </a:xfrm>
          <a:custGeom>
            <a:avLst/>
            <a:gdLst>
              <a:gd name="connsiteX0" fmla="*/ 0 w 8089767"/>
              <a:gd name="connsiteY0" fmla="*/ 150045 h 1500448"/>
              <a:gd name="connsiteX1" fmla="*/ 150045 w 8089767"/>
              <a:gd name="connsiteY1" fmla="*/ 0 h 1500448"/>
              <a:gd name="connsiteX2" fmla="*/ 7939722 w 8089767"/>
              <a:gd name="connsiteY2" fmla="*/ 0 h 1500448"/>
              <a:gd name="connsiteX3" fmla="*/ 8089767 w 8089767"/>
              <a:gd name="connsiteY3" fmla="*/ 150045 h 1500448"/>
              <a:gd name="connsiteX4" fmla="*/ 8089767 w 8089767"/>
              <a:gd name="connsiteY4" fmla="*/ 1350403 h 1500448"/>
              <a:gd name="connsiteX5" fmla="*/ 7939722 w 8089767"/>
              <a:gd name="connsiteY5" fmla="*/ 1500448 h 1500448"/>
              <a:gd name="connsiteX6" fmla="*/ 150045 w 8089767"/>
              <a:gd name="connsiteY6" fmla="*/ 1500448 h 1500448"/>
              <a:gd name="connsiteX7" fmla="*/ 0 w 8089767"/>
              <a:gd name="connsiteY7" fmla="*/ 1350403 h 1500448"/>
              <a:gd name="connsiteX8" fmla="*/ 0 w 8089767"/>
              <a:gd name="connsiteY8" fmla="*/ 150045 h 150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9767" h="1500448">
                <a:moveTo>
                  <a:pt x="0" y="150045"/>
                </a:moveTo>
                <a:cubicBezTo>
                  <a:pt x="0" y="67177"/>
                  <a:pt x="67177" y="0"/>
                  <a:pt x="150045" y="0"/>
                </a:cubicBezTo>
                <a:lnTo>
                  <a:pt x="7939722" y="0"/>
                </a:lnTo>
                <a:cubicBezTo>
                  <a:pt x="8022590" y="0"/>
                  <a:pt x="8089767" y="67177"/>
                  <a:pt x="8089767" y="150045"/>
                </a:cubicBezTo>
                <a:lnTo>
                  <a:pt x="8089767" y="1350403"/>
                </a:lnTo>
                <a:cubicBezTo>
                  <a:pt x="8089767" y="1433271"/>
                  <a:pt x="8022590" y="1500448"/>
                  <a:pt x="7939722" y="1500448"/>
                </a:cubicBezTo>
                <a:lnTo>
                  <a:pt x="150045" y="1500448"/>
                </a:lnTo>
                <a:cubicBezTo>
                  <a:pt x="67177" y="1500448"/>
                  <a:pt x="0" y="1433271"/>
                  <a:pt x="0" y="1350403"/>
                </a:cubicBezTo>
                <a:lnTo>
                  <a:pt x="0" y="150045"/>
                </a:lnTo>
                <a:close/>
              </a:path>
            </a:pathLst>
          </a:custGeom>
          <a:gradFill rotWithShape="0">
            <a:gsLst>
              <a:gs pos="0">
                <a:srgbClr val="33CC33"/>
              </a:gs>
              <a:gs pos="100000">
                <a:srgbClr val="99FF99"/>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59438" tIns="91440" rIns="91441" bIns="91440" numCol="1" spcCol="1270" anchor="t" anchorCtr="0">
            <a:noAutofit/>
          </a:bodyPr>
          <a:lstStyle/>
          <a:p>
            <a:pPr lvl="0" algn="l" defTabSz="1289050">
              <a:lnSpc>
                <a:spcPct val="90000"/>
              </a:lnSpc>
              <a:spcBef>
                <a:spcPct val="0"/>
              </a:spcBef>
              <a:spcAft>
                <a:spcPct val="35000"/>
              </a:spcAft>
            </a:pPr>
            <a:r>
              <a:rPr lang="en-US" sz="2900" b="1" kern="1200" dirty="0" smtClean="0">
                <a:solidFill>
                  <a:schemeClr val="bg1"/>
                </a:solidFill>
                <a:effectLst>
                  <a:outerShdw blurRad="38100" dist="38100" dir="2700000" algn="tl">
                    <a:srgbClr val="000000">
                      <a:alpha val="43137"/>
                    </a:srgbClr>
                  </a:outerShdw>
                </a:effectLst>
              </a:rPr>
              <a:t>Option 1: Bible as Really Historical</a:t>
            </a:r>
            <a:endParaRPr lang="en-US" sz="2900" b="1" kern="1200" dirty="0">
              <a:solidFill>
                <a:schemeClr val="bg1"/>
              </a:solidFill>
              <a:effectLst>
                <a:outerShdw blurRad="38100" dist="38100" dir="2700000" algn="tl">
                  <a:srgbClr val="000000">
                    <a:alpha val="43137"/>
                  </a:srgbClr>
                </a:outerShdw>
              </a:effectLst>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Can be supported via positive findings</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Requires matching interpretations</a:t>
            </a:r>
            <a:endParaRPr lang="en-US" sz="2400" kern="1200" dirty="0">
              <a:solidFill>
                <a:schemeClr val="bg1"/>
              </a:solidFill>
            </a:endParaRPr>
          </a:p>
        </p:txBody>
      </p:sp>
      <p:sp>
        <p:nvSpPr>
          <p:cNvPr id="9" name="Freeform 8"/>
          <p:cNvSpPr/>
          <p:nvPr/>
        </p:nvSpPr>
        <p:spPr>
          <a:xfrm>
            <a:off x="3754401" y="3409655"/>
            <a:ext cx="8089767" cy="1500448"/>
          </a:xfrm>
          <a:custGeom>
            <a:avLst/>
            <a:gdLst>
              <a:gd name="connsiteX0" fmla="*/ 0 w 8089767"/>
              <a:gd name="connsiteY0" fmla="*/ 150045 h 1500448"/>
              <a:gd name="connsiteX1" fmla="*/ 150045 w 8089767"/>
              <a:gd name="connsiteY1" fmla="*/ 0 h 1500448"/>
              <a:gd name="connsiteX2" fmla="*/ 7939722 w 8089767"/>
              <a:gd name="connsiteY2" fmla="*/ 0 h 1500448"/>
              <a:gd name="connsiteX3" fmla="*/ 8089767 w 8089767"/>
              <a:gd name="connsiteY3" fmla="*/ 150045 h 1500448"/>
              <a:gd name="connsiteX4" fmla="*/ 8089767 w 8089767"/>
              <a:gd name="connsiteY4" fmla="*/ 1350403 h 1500448"/>
              <a:gd name="connsiteX5" fmla="*/ 7939722 w 8089767"/>
              <a:gd name="connsiteY5" fmla="*/ 1500448 h 1500448"/>
              <a:gd name="connsiteX6" fmla="*/ 150045 w 8089767"/>
              <a:gd name="connsiteY6" fmla="*/ 1500448 h 1500448"/>
              <a:gd name="connsiteX7" fmla="*/ 0 w 8089767"/>
              <a:gd name="connsiteY7" fmla="*/ 1350403 h 1500448"/>
              <a:gd name="connsiteX8" fmla="*/ 0 w 8089767"/>
              <a:gd name="connsiteY8" fmla="*/ 150045 h 150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9767" h="1500448">
                <a:moveTo>
                  <a:pt x="0" y="150045"/>
                </a:moveTo>
                <a:cubicBezTo>
                  <a:pt x="0" y="67177"/>
                  <a:pt x="67177" y="0"/>
                  <a:pt x="150045" y="0"/>
                </a:cubicBezTo>
                <a:lnTo>
                  <a:pt x="7939722" y="0"/>
                </a:lnTo>
                <a:cubicBezTo>
                  <a:pt x="8022590" y="0"/>
                  <a:pt x="8089767" y="67177"/>
                  <a:pt x="8089767" y="150045"/>
                </a:cubicBezTo>
                <a:lnTo>
                  <a:pt x="8089767" y="1350403"/>
                </a:lnTo>
                <a:cubicBezTo>
                  <a:pt x="8089767" y="1433271"/>
                  <a:pt x="8022590" y="1500448"/>
                  <a:pt x="7939722" y="1500448"/>
                </a:cubicBezTo>
                <a:lnTo>
                  <a:pt x="150045" y="1500448"/>
                </a:lnTo>
                <a:cubicBezTo>
                  <a:pt x="67177" y="1500448"/>
                  <a:pt x="0" y="1433271"/>
                  <a:pt x="0" y="1350403"/>
                </a:cubicBezTo>
                <a:lnTo>
                  <a:pt x="0" y="150045"/>
                </a:lnTo>
                <a:close/>
              </a:path>
            </a:pathLst>
          </a:custGeom>
          <a:gradFill rotWithShape="0">
            <a:gsLst>
              <a:gs pos="0">
                <a:schemeClr val="accent2">
                  <a:lumMod val="60000"/>
                  <a:lumOff val="40000"/>
                </a:schemeClr>
              </a:gs>
              <a:gs pos="100000">
                <a:schemeClr val="accent2">
                  <a:lumMod val="75000"/>
                </a:schemeClr>
              </a:gs>
            </a:gsLst>
            <a:lin ang="5400000" scaled="1"/>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59438" tIns="91440" rIns="91441" bIns="91440" numCol="1" spcCol="1270" anchor="t" anchorCtr="0">
            <a:noAutofit/>
          </a:bodyPr>
          <a:lstStyle/>
          <a:p>
            <a:pPr lvl="0" algn="l" defTabSz="1289050">
              <a:lnSpc>
                <a:spcPct val="90000"/>
              </a:lnSpc>
              <a:spcBef>
                <a:spcPct val="0"/>
              </a:spcBef>
              <a:spcAft>
                <a:spcPct val="35000"/>
              </a:spcAft>
            </a:pPr>
            <a:r>
              <a:rPr lang="en-US" sz="2900" b="1" kern="1200"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rPr>
              <a:t>Option 2: Bible as Historical Fiction</a:t>
            </a:r>
            <a:endParaRPr lang="en-US" sz="2900" b="1" kern="120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a:outerShdw blurRad="38100" dist="38100" dir="2700000" algn="tl">
                  <a:srgbClr val="000000">
                    <a:alpha val="43137"/>
                  </a:srgbClr>
                </a:outerShdw>
              </a:effectLst>
            </a:endParaRPr>
          </a:p>
          <a:p>
            <a:pPr marL="228600" lvl="1" indent="-228600" algn="l" defTabSz="1066800">
              <a:lnSpc>
                <a:spcPct val="90000"/>
              </a:lnSpc>
              <a:spcBef>
                <a:spcPct val="0"/>
              </a:spcBef>
              <a:spcAft>
                <a:spcPct val="15000"/>
              </a:spcAft>
              <a:buChar char="••"/>
            </a:pPr>
            <a:r>
              <a:rPr lang="en-US" sz="2400" kern="1200"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rPr>
              <a:t>Can be supported via positive findings</a:t>
            </a:r>
            <a:endParaRPr lang="en-US" sz="2400" kern="120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ndParaRPr>
          </a:p>
          <a:p>
            <a:pPr marL="228600" lvl="1" indent="-228600" algn="l" defTabSz="1066800">
              <a:lnSpc>
                <a:spcPct val="90000"/>
              </a:lnSpc>
              <a:spcBef>
                <a:spcPct val="0"/>
              </a:spcBef>
              <a:spcAft>
                <a:spcPct val="15000"/>
              </a:spcAft>
              <a:buChar char="••"/>
            </a:pPr>
            <a:r>
              <a:rPr lang="en-US" sz="2400" kern="1200" dirty="0" smtClean="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rPr>
              <a:t>Can be suggested via dating techniques</a:t>
            </a:r>
            <a:endParaRPr lang="en-US" sz="2400" kern="120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ndParaRPr>
          </a:p>
        </p:txBody>
      </p:sp>
      <p:sp>
        <p:nvSpPr>
          <p:cNvPr id="11" name="Freeform 10"/>
          <p:cNvSpPr/>
          <p:nvPr/>
        </p:nvSpPr>
        <p:spPr>
          <a:xfrm>
            <a:off x="3754401" y="5060149"/>
            <a:ext cx="8089767" cy="1500448"/>
          </a:xfrm>
          <a:custGeom>
            <a:avLst/>
            <a:gdLst>
              <a:gd name="connsiteX0" fmla="*/ 0 w 8089767"/>
              <a:gd name="connsiteY0" fmla="*/ 150045 h 1500448"/>
              <a:gd name="connsiteX1" fmla="*/ 150045 w 8089767"/>
              <a:gd name="connsiteY1" fmla="*/ 0 h 1500448"/>
              <a:gd name="connsiteX2" fmla="*/ 7939722 w 8089767"/>
              <a:gd name="connsiteY2" fmla="*/ 0 h 1500448"/>
              <a:gd name="connsiteX3" fmla="*/ 8089767 w 8089767"/>
              <a:gd name="connsiteY3" fmla="*/ 150045 h 1500448"/>
              <a:gd name="connsiteX4" fmla="*/ 8089767 w 8089767"/>
              <a:gd name="connsiteY4" fmla="*/ 1350403 h 1500448"/>
              <a:gd name="connsiteX5" fmla="*/ 7939722 w 8089767"/>
              <a:gd name="connsiteY5" fmla="*/ 1500448 h 1500448"/>
              <a:gd name="connsiteX6" fmla="*/ 150045 w 8089767"/>
              <a:gd name="connsiteY6" fmla="*/ 1500448 h 1500448"/>
              <a:gd name="connsiteX7" fmla="*/ 0 w 8089767"/>
              <a:gd name="connsiteY7" fmla="*/ 1350403 h 1500448"/>
              <a:gd name="connsiteX8" fmla="*/ 0 w 8089767"/>
              <a:gd name="connsiteY8" fmla="*/ 150045 h 150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9767" h="1500448">
                <a:moveTo>
                  <a:pt x="0" y="150045"/>
                </a:moveTo>
                <a:cubicBezTo>
                  <a:pt x="0" y="67177"/>
                  <a:pt x="67177" y="0"/>
                  <a:pt x="150045" y="0"/>
                </a:cubicBezTo>
                <a:lnTo>
                  <a:pt x="7939722" y="0"/>
                </a:lnTo>
                <a:cubicBezTo>
                  <a:pt x="8022590" y="0"/>
                  <a:pt x="8089767" y="67177"/>
                  <a:pt x="8089767" y="150045"/>
                </a:cubicBezTo>
                <a:lnTo>
                  <a:pt x="8089767" y="1350403"/>
                </a:lnTo>
                <a:cubicBezTo>
                  <a:pt x="8089767" y="1433271"/>
                  <a:pt x="8022590" y="1500448"/>
                  <a:pt x="7939722" y="1500448"/>
                </a:cubicBezTo>
                <a:lnTo>
                  <a:pt x="150045" y="1500448"/>
                </a:lnTo>
                <a:cubicBezTo>
                  <a:pt x="67177" y="1500448"/>
                  <a:pt x="0" y="1433271"/>
                  <a:pt x="0" y="1350403"/>
                </a:cubicBezTo>
                <a:lnTo>
                  <a:pt x="0" y="15004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82298" tIns="114300" rIns="114301" bIns="114300" numCol="1" spcCol="1270" anchor="t" anchorCtr="0">
            <a:noAutofit/>
          </a:bodyPr>
          <a:lstStyle/>
          <a:p>
            <a:pPr lvl="0" algn="l" defTabSz="1333500">
              <a:lnSpc>
                <a:spcPct val="90000"/>
              </a:lnSpc>
              <a:spcBef>
                <a:spcPct val="0"/>
              </a:spcBef>
              <a:spcAft>
                <a:spcPct val="35000"/>
              </a:spcAft>
            </a:pPr>
            <a:r>
              <a:rPr lang="en-US" sz="3000" b="1" kern="1200" dirty="0" smtClean="0">
                <a:effectLst>
                  <a:outerShdw blurRad="38100" dist="38100" dir="2700000" algn="tl">
                    <a:srgbClr val="000000">
                      <a:alpha val="43137"/>
                    </a:srgbClr>
                  </a:outerShdw>
                </a:effectLst>
              </a:rPr>
              <a:t>Option 3: Bible as Pure Fiction</a:t>
            </a:r>
            <a:endParaRPr lang="en-US" sz="3000" b="1" kern="1200" dirty="0">
              <a:effectLst>
                <a:outerShdw blurRad="38100" dist="38100" dir="2700000" algn="tl">
                  <a:srgbClr val="000000">
                    <a:alpha val="43137"/>
                  </a:srgbClr>
                </a:outerShdw>
              </a:effectLst>
            </a:endParaRPr>
          </a:p>
          <a:p>
            <a:pPr marL="228600" lvl="1" indent="-228600" algn="l" defTabSz="1022350">
              <a:lnSpc>
                <a:spcPct val="90000"/>
              </a:lnSpc>
              <a:spcBef>
                <a:spcPct val="0"/>
              </a:spcBef>
              <a:spcAft>
                <a:spcPct val="15000"/>
              </a:spcAft>
              <a:buChar char="••"/>
            </a:pPr>
            <a:r>
              <a:rPr lang="en-US" sz="2300" kern="1200" dirty="0" smtClean="0"/>
              <a:t>Can be eliminated via archaeological</a:t>
            </a:r>
            <a:br>
              <a:rPr lang="en-US" sz="2300" kern="1200" dirty="0" smtClean="0"/>
            </a:br>
            <a:r>
              <a:rPr lang="en-US" sz="2300" kern="1200" dirty="0" smtClean="0"/>
              <a:t>   findings confirming a historical context</a:t>
            </a:r>
            <a:endParaRPr lang="en-US" sz="2300" kern="1200" dirty="0"/>
          </a:p>
        </p:txBody>
      </p:sp>
    </p:spTree>
    <p:extLst>
      <p:ext uri="{BB962C8B-B14F-4D97-AF65-F5344CB8AC3E}">
        <p14:creationId xmlns:p14="http://schemas.microsoft.com/office/powerpoint/2010/main" val="34880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1"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648" y="357187"/>
            <a:ext cx="6164653" cy="1371600"/>
          </a:xfrm>
        </p:spPr>
        <p:txBody>
          <a:bodyPr>
            <a:noAutofit/>
          </a:bodyPr>
          <a:lstStyle/>
          <a:p>
            <a:pPr algn="ctr"/>
            <a:r>
              <a:rPr lang="en-US" sz="4400" b="1" cap="none" dirty="0" smtClean="0">
                <a:effectLst>
                  <a:outerShdw blurRad="38100" dist="38100" dir="2700000" algn="tl">
                    <a:srgbClr val="000000">
                      <a:alpha val="43137"/>
                    </a:srgbClr>
                  </a:outerShdw>
                </a:effectLst>
              </a:rPr>
              <a:t>Soldier carving in the</a:t>
            </a:r>
            <a:br>
              <a:rPr lang="en-US" sz="4400" b="1" cap="none" dirty="0" smtClean="0">
                <a:effectLst>
                  <a:outerShdw blurRad="38100" dist="38100" dir="2700000" algn="tl">
                    <a:srgbClr val="000000">
                      <a:alpha val="43137"/>
                    </a:srgbClr>
                  </a:outerShdw>
                </a:effectLst>
              </a:rPr>
            </a:br>
            <a:r>
              <a:rPr lang="en-US" sz="4400" b="1" cap="none" dirty="0" smtClean="0">
                <a:effectLst>
                  <a:outerShdw blurRad="38100" dist="38100" dir="2700000" algn="tl">
                    <a:srgbClr val="000000">
                      <a:alpha val="43137"/>
                    </a:srgbClr>
                  </a:outerShdw>
                </a:effectLst>
              </a:rPr>
              <a:t> Hall of 100 Columns</a:t>
            </a:r>
            <a:endParaRPr lang="en-US" sz="4400" b="1" cap="none" dirty="0">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6339" r="16339"/>
          <a:stretch>
            <a:fillRect/>
          </a:stretch>
        </p:blipFill>
        <p:spPr>
          <a:xfrm>
            <a:off x="4351362" y="1885950"/>
            <a:ext cx="3291227" cy="4586287"/>
          </a:xfrm>
          <a:prstGeom prst="rect">
            <a:avLst/>
          </a:prstGeom>
          <a:ln>
            <a:noFill/>
          </a:ln>
          <a:effectLst>
            <a:softEdge rad="112500"/>
          </a:effectLst>
        </p:spPr>
      </p:pic>
    </p:spTree>
    <p:extLst>
      <p:ext uri="{BB962C8B-B14F-4D97-AF65-F5344CB8AC3E}">
        <p14:creationId xmlns:p14="http://schemas.microsoft.com/office/powerpoint/2010/main" val="28673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2192000" cy="1456267"/>
          </a:xfrm>
        </p:spPr>
        <p:txBody>
          <a:bodyPr>
            <a:normAutofit/>
          </a:bodyPr>
          <a:lstStyle/>
          <a:p>
            <a:pPr algn="ctr"/>
            <a:r>
              <a:rPr lang="en-US" sz="4000" b="1" cap="none" dirty="0" smtClean="0">
                <a:effectLst>
                  <a:outerShdw blurRad="38100" dist="38100" dir="2700000" algn="tl">
                    <a:srgbClr val="000000">
                      <a:alpha val="43137"/>
                    </a:srgbClr>
                  </a:outerShdw>
                </a:effectLst>
              </a:rPr>
              <a:t>Persia Bible Characters Archaeologically Verified</a:t>
            </a:r>
            <a:endParaRPr lang="en-US" sz="4000" b="1" cap="non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1822027"/>
            <a:ext cx="10424159" cy="5035973"/>
          </a:xfrm>
        </p:spPr>
        <p:txBody>
          <a:bodyPr anchor="t">
            <a:norm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Darius II </a:t>
            </a:r>
            <a:r>
              <a:rPr lang="en-US" sz="2800" b="1" dirty="0">
                <a:solidFill>
                  <a:srgbClr val="FFFF00"/>
                </a:solidFill>
                <a:effectLst>
                  <a:outerShdw blurRad="38100" dist="38100" dir="2700000" algn="tl">
                    <a:srgbClr val="000000">
                      <a:alpha val="43137"/>
                    </a:srgbClr>
                  </a:outerShdw>
                </a:effectLst>
              </a:rPr>
              <a:t>(Nehemiah 12:22)</a:t>
            </a:r>
            <a:endParaRPr lang="nl-NL" sz="2000" b="1" dirty="0">
              <a:solidFill>
                <a:srgbClr val="FFFF00"/>
              </a:solidFill>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D2Ha </a:t>
            </a:r>
            <a:r>
              <a:rPr lang="en-US" sz="3200" dirty="0">
                <a:effectLst>
                  <a:outerShdw blurRad="38100" dist="38100" dir="2700000" algn="tl">
                    <a:srgbClr val="000000">
                      <a:alpha val="43137"/>
                    </a:srgbClr>
                  </a:outerShdw>
                </a:effectLst>
              </a:rPr>
              <a:t>Gold Tablet from </a:t>
            </a:r>
            <a:r>
              <a:rPr lang="en-US" sz="3200" dirty="0" smtClean="0">
                <a:effectLst>
                  <a:outerShdw blurRad="38100" dist="38100" dir="2700000" algn="tl">
                    <a:srgbClr val="000000">
                      <a:alpha val="43137"/>
                    </a:srgbClr>
                  </a:outerShdw>
                </a:effectLst>
              </a:rPr>
              <a:t>Ecbatana</a:t>
            </a:r>
          </a:p>
          <a:p>
            <a:pPr lvl="2"/>
            <a:r>
              <a:rPr lang="en-US" sz="3000" dirty="0" smtClean="0">
                <a:effectLst>
                  <a:outerShdw blurRad="38100" dist="38100" dir="2700000" algn="tl">
                    <a:srgbClr val="000000">
                      <a:alpha val="43137"/>
                    </a:srgbClr>
                  </a:outerShdw>
                </a:effectLst>
              </a:rPr>
              <a:t>Mentions Darius son of King Artaxerxes</a:t>
            </a:r>
          </a:p>
          <a:p>
            <a:pPr lvl="2"/>
            <a:r>
              <a:rPr lang="en-US" sz="3000" dirty="0" smtClean="0">
                <a:effectLst>
                  <a:outerShdw blurRad="38100" dist="38100" dir="2700000" algn="tl">
                    <a:srgbClr val="000000">
                      <a:alpha val="43137"/>
                    </a:srgbClr>
                  </a:outerShdw>
                </a:effectLst>
              </a:rPr>
              <a:t>Acknowledges Ahuramazda as creator of man</a:t>
            </a:r>
          </a:p>
          <a:p>
            <a:pPr lvl="1"/>
            <a:r>
              <a:rPr lang="en-US" sz="3200" dirty="0" smtClean="0">
                <a:effectLst>
                  <a:outerShdw blurRad="38100" dist="38100" dir="2700000" algn="tl">
                    <a:srgbClr val="000000">
                      <a:alpha val="43137"/>
                    </a:srgbClr>
                  </a:outerShdw>
                </a:effectLst>
              </a:rPr>
              <a:t>Documents dated through a</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	reference to the reign of Darius II</a:t>
            </a:r>
          </a:p>
        </p:txBody>
      </p:sp>
    </p:spTree>
    <p:extLst>
      <p:ext uri="{BB962C8B-B14F-4D97-AF65-F5344CB8AC3E}">
        <p14:creationId xmlns:p14="http://schemas.microsoft.com/office/powerpoint/2010/main" val="1362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380" y="788015"/>
            <a:ext cx="10419263" cy="3416320"/>
          </a:xfrm>
          <a:prstGeom prst="rect">
            <a:avLst/>
          </a:prstGeom>
          <a:noFill/>
        </p:spPr>
        <p:txBody>
          <a:bodyPr wrap="none" lIns="91440" tIns="45720" rIns="91440" bIns="45720">
            <a:spAutoFit/>
          </a:bodyPr>
          <a:lstStyle/>
          <a:p>
            <a:pPr algn="ctr"/>
            <a:r>
              <a:rPr lang="en-US" sz="5400" dirty="0" smtClean="0">
                <a:ln w="0"/>
                <a:solidFill>
                  <a:srgbClr val="FFFF00"/>
                </a:solidFill>
                <a:effectLst>
                  <a:outerShdw blurRad="38100" dist="19050" dir="2700000" algn="tl" rotWithShape="0">
                    <a:schemeClr val="dk1">
                      <a:alpha val="40000"/>
                    </a:schemeClr>
                  </a:outerShdw>
                </a:effectLst>
              </a:rPr>
              <a:t>Observation:</a:t>
            </a:r>
            <a:r>
              <a:rPr lang="en-US" sz="5400" dirty="0" smtClean="0">
                <a:ln w="0"/>
                <a:effectLst>
                  <a:outerShdw blurRad="38100" dist="19050" dir="2700000" algn="tl" rotWithShape="0">
                    <a:schemeClr val="dk1">
                      <a:alpha val="40000"/>
                    </a:schemeClr>
                  </a:outerShdw>
                </a:effectLst>
              </a:rPr>
              <a:t/>
            </a:r>
            <a:br>
              <a:rPr lang="en-US" sz="5400" dirty="0" smtClean="0">
                <a:ln w="0"/>
                <a:effectLst>
                  <a:outerShdw blurRad="38100" dist="19050" dir="2700000" algn="tl" rotWithShape="0">
                    <a:schemeClr val="dk1">
                      <a:alpha val="40000"/>
                    </a:schemeClr>
                  </a:outerShdw>
                </a:effectLst>
              </a:rPr>
            </a:br>
            <a:r>
              <a:rPr lang="en-US" sz="5400" dirty="0" smtClean="0">
                <a:ln w="0"/>
                <a:effectLst>
                  <a:outerShdw blurRad="38100" dist="19050" dir="2700000" algn="tl" rotWithShape="0">
                    <a:schemeClr val="dk1">
                      <a:alpha val="40000"/>
                    </a:schemeClr>
                  </a:outerShdw>
                </a:effectLst>
              </a:rPr>
              <a:t>Political figures are generally easier</a:t>
            </a:r>
            <a:br>
              <a:rPr lang="en-US" sz="5400" dirty="0" smtClean="0">
                <a:ln w="0"/>
                <a:effectLst>
                  <a:outerShdw blurRad="38100" dist="19050" dir="2700000" algn="tl" rotWithShape="0">
                    <a:schemeClr val="dk1">
                      <a:alpha val="40000"/>
                    </a:schemeClr>
                  </a:outerShdw>
                </a:effectLst>
              </a:rPr>
            </a:br>
            <a:r>
              <a:rPr lang="en-US" sz="5400" dirty="0" smtClean="0">
                <a:ln w="0"/>
                <a:effectLst>
                  <a:outerShdw blurRad="38100" dist="19050" dir="2700000" algn="tl" rotWithShape="0">
                    <a:schemeClr val="dk1">
                      <a:alpha val="40000"/>
                    </a:schemeClr>
                  </a:outerShdw>
                </a:effectLst>
              </a:rPr>
              <a:t>to identify for ancient history</a:t>
            </a:r>
            <a:br>
              <a:rPr lang="en-US" sz="5400" dirty="0" smtClean="0">
                <a:ln w="0"/>
                <a:effectLst>
                  <a:outerShdw blurRad="38100" dist="19050" dir="2700000" algn="tl" rotWithShape="0">
                    <a:schemeClr val="dk1">
                      <a:alpha val="40000"/>
                    </a:schemeClr>
                  </a:outerShdw>
                </a:effectLst>
              </a:rPr>
            </a:br>
            <a:r>
              <a:rPr lang="en-US" sz="5400" dirty="0" smtClean="0">
                <a:ln w="0"/>
                <a:effectLst>
                  <a:outerShdw blurRad="38100" dist="19050" dir="2700000" algn="tl" rotWithShape="0">
                    <a:schemeClr val="dk1">
                      <a:alpha val="40000"/>
                    </a:schemeClr>
                  </a:outerShdw>
                </a:effectLst>
              </a:rPr>
              <a:t>than many other ancient real figures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744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629" y="2941279"/>
            <a:ext cx="11146769" cy="923330"/>
          </a:xfrm>
          <a:prstGeom prst="rect">
            <a:avLst/>
          </a:prstGeom>
          <a:noFill/>
        </p:spPr>
        <p:txBody>
          <a:bodyPr wrap="none" lIns="91440" tIns="45720" rIns="91440" bIns="45720">
            <a:spAutoFit/>
          </a:bodyPr>
          <a:lstStyle/>
          <a:p>
            <a:pPr algn="ctr"/>
            <a:r>
              <a:rPr lang="en-US" sz="5400" dirty="0" smtClean="0">
                <a:ln w="0"/>
                <a:solidFill>
                  <a:srgbClr val="FFFF00"/>
                </a:solidFill>
                <a:effectLst>
                  <a:outerShdw blurRad="38100" dist="19050" dir="2700000" algn="tl" rotWithShape="0">
                    <a:schemeClr val="dk1">
                      <a:alpha val="40000"/>
                    </a:schemeClr>
                  </a:outerShdw>
                </a:effectLst>
              </a:rPr>
              <a:t>Ready to continue digging into history?</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74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Coinage</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408023"/>
          </a:xfrm>
        </p:spPr>
        <p:txBody>
          <a:bodyPr anchor="t">
            <a:normAutofit/>
          </a:bodyPr>
          <a:lstStyle/>
          <a:p>
            <a:pPr marL="457200" indent="-457200">
              <a:buNone/>
            </a:pPr>
            <a:r>
              <a:rPr lang="en-US" sz="2400" dirty="0"/>
              <a:t>C.M. </a:t>
            </a:r>
            <a:r>
              <a:rPr lang="en-US" sz="2400" dirty="0" err="1" smtClean="0"/>
              <a:t>Kraay</a:t>
            </a:r>
            <a:r>
              <a:rPr lang="en-US" sz="2400" dirty="0" smtClean="0"/>
              <a:t>. </a:t>
            </a:r>
            <a:r>
              <a:rPr lang="en-US" sz="2400" i="1" dirty="0"/>
              <a:t>Archaic and Classical Greek </a:t>
            </a:r>
            <a:r>
              <a:rPr lang="en-US" sz="2400" i="1" dirty="0" smtClean="0"/>
              <a:t>Coins</a:t>
            </a:r>
            <a:r>
              <a:rPr lang="en-US" sz="2400" dirty="0" smtClean="0"/>
              <a:t>. Berkeley </a:t>
            </a:r>
            <a:r>
              <a:rPr lang="en-US" sz="2400" dirty="0"/>
              <a:t>and London, </a:t>
            </a:r>
            <a:r>
              <a:rPr lang="en-US" sz="2400" dirty="0" smtClean="0"/>
              <a:t>1975, pages 1-19.</a:t>
            </a:r>
            <a:endParaRPr lang="en-US" sz="2400" dirty="0"/>
          </a:p>
          <a:p>
            <a:pPr marL="457200" indent="-457200">
              <a:buNone/>
            </a:pPr>
            <a:r>
              <a:rPr lang="en-US" sz="2400" dirty="0"/>
              <a:t>P. J. Casey and R. </a:t>
            </a:r>
            <a:r>
              <a:rPr lang="en-US" sz="2400" dirty="0" smtClean="0"/>
              <a:t>Reece. </a:t>
            </a:r>
            <a:r>
              <a:rPr lang="en-US" sz="2400" i="1" dirty="0"/>
              <a:t>Coins and the </a:t>
            </a:r>
            <a:r>
              <a:rPr lang="en-US" sz="2400" i="1" dirty="0" smtClean="0"/>
              <a:t>Archaeologist, 2</a:t>
            </a:r>
            <a:r>
              <a:rPr lang="en-US" sz="2400" i="1" baseline="30000" dirty="0" smtClean="0"/>
              <a:t>nd</a:t>
            </a:r>
            <a:r>
              <a:rPr lang="en-US" sz="2400" i="1" dirty="0" smtClean="0"/>
              <a:t> revised ed</a:t>
            </a:r>
            <a:r>
              <a:rPr lang="en-US" sz="2400" dirty="0" smtClean="0"/>
              <a:t>. </a:t>
            </a:r>
            <a:r>
              <a:rPr lang="en-US" sz="2400" dirty="0"/>
              <a:t>London, </a:t>
            </a:r>
            <a:r>
              <a:rPr lang="en-US" sz="2400" dirty="0" smtClean="0"/>
              <a:t>1988.</a:t>
            </a:r>
          </a:p>
          <a:p>
            <a:pPr marL="457200" indent="-457200">
              <a:buNone/>
            </a:pPr>
            <a:r>
              <a:rPr lang="en-US" sz="2400" dirty="0"/>
              <a:t>H. V. Sutherland, </a:t>
            </a:r>
            <a:r>
              <a:rPr lang="en-US" sz="2400" dirty="0" smtClean="0"/>
              <a:t>“What </a:t>
            </a:r>
            <a:r>
              <a:rPr lang="en-US" sz="2400" dirty="0"/>
              <a:t>is Meant by </a:t>
            </a:r>
            <a:r>
              <a:rPr lang="en-US" sz="2400" dirty="0" smtClean="0"/>
              <a:t>‘Style’ </a:t>
            </a:r>
            <a:r>
              <a:rPr lang="en-US" sz="2400" dirty="0"/>
              <a:t>in Coinage</a:t>
            </a:r>
            <a:r>
              <a:rPr lang="en-US" sz="2400" dirty="0" smtClean="0"/>
              <a:t>,” </a:t>
            </a:r>
            <a:r>
              <a:rPr lang="en-US" sz="2400" dirty="0"/>
              <a:t>American Numismatic Society Museum Notes 4 (1950) </a:t>
            </a:r>
            <a:r>
              <a:rPr lang="en-US" sz="2400" dirty="0" smtClean="0"/>
              <a:t>pages 1-12.</a:t>
            </a:r>
          </a:p>
          <a:p>
            <a:pPr marL="457200" indent="-457200">
              <a:buNone/>
            </a:pPr>
            <a:r>
              <a:rPr lang="en-US" sz="2400" dirty="0"/>
              <a:t>B. V. </a:t>
            </a:r>
            <a:r>
              <a:rPr lang="en-US" sz="2400" dirty="0" smtClean="0"/>
              <a:t>Head. </a:t>
            </a:r>
            <a:r>
              <a:rPr lang="en-US" sz="2400" i="1" dirty="0"/>
              <a:t>Historia </a:t>
            </a:r>
            <a:r>
              <a:rPr lang="en-US" sz="2400" i="1" dirty="0" err="1"/>
              <a:t>Numorum</a:t>
            </a:r>
            <a:r>
              <a:rPr lang="en-US" sz="2400" i="1" dirty="0"/>
              <a:t>, </a:t>
            </a:r>
            <a:r>
              <a:rPr lang="en-US" sz="2400" i="1" dirty="0" smtClean="0"/>
              <a:t>2</a:t>
            </a:r>
            <a:r>
              <a:rPr lang="en-US" sz="2400" i="1" baseline="30000" dirty="0" smtClean="0"/>
              <a:t>nd</a:t>
            </a:r>
            <a:r>
              <a:rPr lang="en-US" sz="2400" i="1" dirty="0" smtClean="0"/>
              <a:t> ed</a:t>
            </a:r>
            <a:r>
              <a:rPr lang="en-US" sz="2400" dirty="0" smtClean="0"/>
              <a:t>. London</a:t>
            </a:r>
            <a:r>
              <a:rPr lang="en-US" sz="2400" dirty="0"/>
              <a:t>, </a:t>
            </a:r>
            <a:r>
              <a:rPr lang="en-US" sz="2400" dirty="0" smtClean="0"/>
              <a:t>1911, pages 61-64.</a:t>
            </a:r>
          </a:p>
          <a:p>
            <a:pPr marL="457200" indent="-457200">
              <a:buNone/>
            </a:pPr>
            <a:r>
              <a:rPr lang="en-US" sz="2400" dirty="0"/>
              <a:t>Oliver Hoover, Andrew Meadows, </a:t>
            </a:r>
            <a:r>
              <a:rPr lang="en-US" sz="2400" dirty="0" smtClean="0"/>
              <a:t>and Ute </a:t>
            </a:r>
            <a:r>
              <a:rPr lang="en-US" sz="2400" dirty="0" err="1"/>
              <a:t>Wartenberg</a:t>
            </a:r>
            <a:r>
              <a:rPr lang="en-US" sz="2400" dirty="0"/>
              <a:t> </a:t>
            </a:r>
            <a:r>
              <a:rPr lang="en-US" sz="2400" dirty="0" smtClean="0"/>
              <a:t>Kagan, eds. </a:t>
            </a:r>
            <a:r>
              <a:rPr lang="en-US" sz="2400" i="1" dirty="0" smtClean="0"/>
              <a:t>COIN HOARDS, Vol. 10</a:t>
            </a:r>
            <a:r>
              <a:rPr lang="en-US" sz="2400" dirty="0" smtClean="0"/>
              <a:t>. Coin Hoards [American Numismatic Society], 2010.</a:t>
            </a:r>
          </a:p>
        </p:txBody>
      </p:sp>
    </p:spTree>
    <p:extLst>
      <p:ext uri="{BB962C8B-B14F-4D97-AF65-F5344CB8AC3E}">
        <p14:creationId xmlns:p14="http://schemas.microsoft.com/office/powerpoint/2010/main" val="32528746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Old Testament</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408023"/>
          </a:xfrm>
        </p:spPr>
        <p:txBody>
          <a:bodyPr anchor="t">
            <a:normAutofit/>
          </a:bodyPr>
          <a:lstStyle/>
          <a:p>
            <a:pPr marL="457200" indent="-457200">
              <a:buNone/>
            </a:pPr>
            <a:r>
              <a:rPr lang="en-US" sz="2400" dirty="0" smtClean="0"/>
              <a:t>Amelie </a:t>
            </a:r>
            <a:r>
              <a:rPr lang="en-US" sz="2400" dirty="0" err="1" smtClean="0"/>
              <a:t>Kuhrt</a:t>
            </a:r>
            <a:r>
              <a:rPr lang="en-US" sz="2400" dirty="0"/>
              <a:t>. </a:t>
            </a:r>
            <a:r>
              <a:rPr lang="en-US" sz="2400" i="1" dirty="0"/>
              <a:t>The Persian Empire : A Corpus of Sources from the Achaemenid </a:t>
            </a:r>
            <a:r>
              <a:rPr lang="en-US" sz="2400" i="1" dirty="0" smtClean="0"/>
              <a:t>Period</a:t>
            </a:r>
            <a:r>
              <a:rPr lang="en-US" sz="2400" dirty="0"/>
              <a:t>. </a:t>
            </a:r>
            <a:r>
              <a:rPr lang="en-US" sz="2400" dirty="0" smtClean="0"/>
              <a:t>Routledge, 2007.</a:t>
            </a:r>
            <a:endParaRPr lang="en-US" sz="2400" dirty="0"/>
          </a:p>
          <a:p>
            <a:pPr marL="457200" indent="-457200">
              <a:buNone/>
            </a:pPr>
            <a:r>
              <a:rPr lang="en-US" sz="2400" dirty="0" smtClean="0"/>
              <a:t>J. D. Douglas, et. al., eds. </a:t>
            </a:r>
            <a:r>
              <a:rPr lang="en-US" sz="2400" i="1" dirty="0" smtClean="0"/>
              <a:t>Illustrated Bible Dictionary, 3 vols.</a:t>
            </a:r>
            <a:r>
              <a:rPr lang="en-US" sz="2400" dirty="0" smtClean="0"/>
              <a:t> Downers Grove, Illinois: InterVarsity Press, 1998.</a:t>
            </a:r>
          </a:p>
          <a:p>
            <a:pPr marL="457200" indent="-457200">
              <a:buNone/>
            </a:pPr>
            <a:r>
              <a:rPr lang="en-US" sz="2400" dirty="0" smtClean="0"/>
              <a:t>Martin </a:t>
            </a:r>
            <a:r>
              <a:rPr lang="en-US" sz="2400" dirty="0" err="1" smtClean="0"/>
              <a:t>Abegg</a:t>
            </a:r>
            <a:r>
              <a:rPr lang="en-US" sz="2400" dirty="0" smtClean="0"/>
              <a:t> Jr., Peter Flint, and Eugene Ulrich. </a:t>
            </a:r>
            <a:r>
              <a:rPr lang="en-US" sz="2400" i="1" dirty="0" smtClean="0"/>
              <a:t>The Dead Sea Scrolls Bible: The Oldest Known Bible Translated for the First Time into English.</a:t>
            </a:r>
            <a:endParaRPr lang="en-US" sz="2400" dirty="0" smtClean="0"/>
          </a:p>
          <a:p>
            <a:pPr marL="457200" indent="-457200">
              <a:buNone/>
            </a:pPr>
            <a:r>
              <a:rPr lang="en-US" sz="2400" dirty="0" smtClean="0"/>
              <a:t>Walter </a:t>
            </a:r>
            <a:r>
              <a:rPr lang="en-US" sz="2400" dirty="0"/>
              <a:t>C. Kaiser Jr. </a:t>
            </a:r>
            <a:r>
              <a:rPr lang="en-US" sz="2400" i="1" dirty="0"/>
              <a:t>A History of Israel from the Bronze Age through the Jewish Wars. </a:t>
            </a:r>
            <a:r>
              <a:rPr lang="en-US" sz="2400" dirty="0"/>
              <a:t>Nashville, Tennessee: </a:t>
            </a:r>
            <a:r>
              <a:rPr lang="en-US" sz="2400" dirty="0" err="1"/>
              <a:t>Broadman</a:t>
            </a:r>
            <a:r>
              <a:rPr lang="en-US" sz="2400" dirty="0"/>
              <a:t> &amp; Holman Publishers, 1998.</a:t>
            </a:r>
          </a:p>
          <a:p>
            <a:pPr marL="457200" indent="-457200">
              <a:buNone/>
            </a:pPr>
            <a:r>
              <a:rPr lang="en-US" sz="2400" dirty="0"/>
              <a:t>Walter C. Kaiser Jr. </a:t>
            </a:r>
            <a:r>
              <a:rPr lang="en-US" sz="2400" i="1" dirty="0"/>
              <a:t>The Old Testament Documents: Are They Reliable and Relevant? </a:t>
            </a:r>
            <a:r>
              <a:rPr lang="en-US" sz="2400" dirty="0"/>
              <a:t>Downers Grove, Illinois: InterVarsity Press, 2001.</a:t>
            </a:r>
          </a:p>
          <a:p>
            <a:pPr marL="457200" indent="-457200">
              <a:buNone/>
            </a:pPr>
            <a:endParaRPr lang="en-US" dirty="0" smtClean="0"/>
          </a:p>
        </p:txBody>
      </p:sp>
    </p:spTree>
    <p:extLst>
      <p:ext uri="{BB962C8B-B14F-4D97-AF65-F5344CB8AC3E}">
        <p14:creationId xmlns:p14="http://schemas.microsoft.com/office/powerpoint/2010/main" val="35685139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for Further Study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839090" cy="4408023"/>
          </a:xfrm>
        </p:spPr>
        <p:txBody>
          <a:bodyPr anchor="t">
            <a:normAutofit/>
          </a:bodyPr>
          <a:lstStyle/>
          <a:p>
            <a:pPr marL="457200" indent="-457200">
              <a:buNone/>
            </a:pPr>
            <a:r>
              <a:rPr lang="en-US" sz="2400" dirty="0"/>
              <a:t>Alan R. Millard. </a:t>
            </a:r>
            <a:r>
              <a:rPr lang="en-US" sz="2400" i="1" dirty="0"/>
              <a:t>Treasures from Bible Times. </a:t>
            </a:r>
            <a:r>
              <a:rPr lang="en-US" sz="2400" dirty="0"/>
              <a:t>Oxford: Lion Publishing, 1985.</a:t>
            </a:r>
          </a:p>
          <a:p>
            <a:pPr marL="457200" indent="-457200">
              <a:buNone/>
            </a:pPr>
            <a:r>
              <a:rPr lang="en-US" sz="2400" dirty="0"/>
              <a:t>Alan Millard. </a:t>
            </a:r>
            <a:r>
              <a:rPr lang="en-US" sz="2400" i="1" dirty="0"/>
              <a:t>Discoveries from the Time of Jesus. </a:t>
            </a:r>
            <a:r>
              <a:rPr lang="en-US" sz="2400" dirty="0"/>
              <a:t>Oxford: Lion Publishing, 1990</a:t>
            </a:r>
            <a:r>
              <a:rPr lang="en-US" sz="2400" dirty="0" smtClean="0"/>
              <a:t>.</a:t>
            </a:r>
          </a:p>
          <a:p>
            <a:pPr marL="457200" indent="-457200">
              <a:buNone/>
            </a:pPr>
            <a:r>
              <a:rPr lang="en-US" sz="2400" dirty="0"/>
              <a:t>Craig L. </a:t>
            </a:r>
            <a:r>
              <a:rPr lang="en-US" sz="2400" dirty="0" err="1"/>
              <a:t>Blomberg</a:t>
            </a:r>
            <a:r>
              <a:rPr lang="en-US" sz="2400" dirty="0"/>
              <a:t>. </a:t>
            </a:r>
            <a:r>
              <a:rPr lang="en-US" sz="2400" i="1" dirty="0"/>
              <a:t>The Historical Reliability of the Gospels. </a:t>
            </a:r>
            <a:r>
              <a:rPr lang="en-US" sz="2400" dirty="0"/>
              <a:t>Downers Grove, Illinois: InterVarsity Press, 1987</a:t>
            </a:r>
            <a:r>
              <a:rPr lang="en-US" sz="2400" dirty="0" smtClean="0"/>
              <a:t>.</a:t>
            </a:r>
          </a:p>
        </p:txBody>
      </p:sp>
    </p:spTree>
    <p:extLst>
      <p:ext uri="{BB962C8B-B14F-4D97-AF65-F5344CB8AC3E}">
        <p14:creationId xmlns:p14="http://schemas.microsoft.com/office/powerpoint/2010/main" val="1203956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for Further Study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839090" cy="4408023"/>
          </a:xfrm>
        </p:spPr>
        <p:txBody>
          <a:bodyPr anchor="t">
            <a:normAutofit/>
          </a:bodyPr>
          <a:lstStyle/>
          <a:p>
            <a:pPr marL="457200" indent="-457200">
              <a:buNone/>
            </a:pPr>
            <a:r>
              <a:rPr lang="en-US" sz="2400" dirty="0" smtClean="0"/>
              <a:t>Joan </a:t>
            </a:r>
            <a:r>
              <a:rPr lang="en-US" sz="2400" dirty="0" err="1"/>
              <a:t>Aruz</a:t>
            </a:r>
            <a:r>
              <a:rPr lang="en-US" sz="2400" dirty="0"/>
              <a:t>, Kim </a:t>
            </a:r>
            <a:r>
              <a:rPr lang="en-US" sz="2400" dirty="0" err="1"/>
              <a:t>Benzel</a:t>
            </a:r>
            <a:r>
              <a:rPr lang="en-US" sz="2400" dirty="0" smtClean="0"/>
              <a:t>, and  Jean </a:t>
            </a:r>
            <a:r>
              <a:rPr lang="en-US" sz="2400" dirty="0"/>
              <a:t>M. </a:t>
            </a:r>
            <a:r>
              <a:rPr lang="en-US" sz="2400" dirty="0" smtClean="0"/>
              <a:t>Evans, eds. </a:t>
            </a:r>
            <a:r>
              <a:rPr lang="en-US" sz="2400" i="1" dirty="0" smtClean="0"/>
              <a:t>Beyond </a:t>
            </a:r>
            <a:r>
              <a:rPr lang="en-US" sz="2400" i="1" dirty="0"/>
              <a:t>Babylon: Art, Trade, and Diplomacy in the Second Millennium B.C</a:t>
            </a:r>
            <a:r>
              <a:rPr lang="en-US" sz="2400" dirty="0" smtClean="0"/>
              <a:t>.</a:t>
            </a:r>
            <a:r>
              <a:rPr lang="en-US" sz="2400" dirty="0"/>
              <a:t> </a:t>
            </a:r>
            <a:r>
              <a:rPr lang="en-US" sz="2400" dirty="0" smtClean="0"/>
              <a:t>New York City: Metropolitan </a:t>
            </a:r>
            <a:r>
              <a:rPr lang="en-US" sz="2400" dirty="0"/>
              <a:t>Museum of </a:t>
            </a:r>
            <a:r>
              <a:rPr lang="en-US" sz="2400" dirty="0" smtClean="0"/>
              <a:t>Art [Yale University Press], 2008. </a:t>
            </a:r>
          </a:p>
          <a:p>
            <a:pPr marL="457200" indent="-457200">
              <a:buNone/>
            </a:pPr>
            <a:r>
              <a:rPr lang="en-US" sz="2400" dirty="0"/>
              <a:t>Jürgen Zangenberg, Harold W. Attridge, </a:t>
            </a:r>
            <a:r>
              <a:rPr lang="en-US" sz="2400" dirty="0" smtClean="0"/>
              <a:t>and Dale </a:t>
            </a:r>
            <a:r>
              <a:rPr lang="en-US" sz="2400" dirty="0"/>
              <a:t>B. Martin, eds. </a:t>
            </a:r>
            <a:r>
              <a:rPr lang="en-US" sz="2400" i="1" dirty="0"/>
              <a:t>Religion, Ethnicity, and Identity in Ancient Galilee: A Region in </a:t>
            </a:r>
            <a:r>
              <a:rPr lang="en-US" sz="2400" i="1" dirty="0" smtClean="0"/>
              <a:t>Transition [</a:t>
            </a:r>
            <a:r>
              <a:rPr lang="de-DE" sz="2400" i="1" dirty="0"/>
              <a:t>Wissenschaftliche Untersuchungen Zum Neuen Testament</a:t>
            </a:r>
            <a:r>
              <a:rPr lang="en-US" sz="2400" i="1" dirty="0" smtClean="0"/>
              <a:t>]</a:t>
            </a:r>
            <a:r>
              <a:rPr lang="en-US" sz="2400" dirty="0"/>
              <a:t>. Mohr </a:t>
            </a:r>
            <a:r>
              <a:rPr lang="en-US" sz="2400" dirty="0" smtClean="0"/>
              <a:t>Siebeck, 2007.</a:t>
            </a:r>
          </a:p>
          <a:p>
            <a:pPr marL="457200" indent="-457200">
              <a:buNone/>
            </a:pPr>
            <a:r>
              <a:rPr lang="en-US" sz="2400" dirty="0" smtClean="0"/>
              <a:t>Rachel </a:t>
            </a:r>
            <a:r>
              <a:rPr lang="en-US" sz="2400" dirty="0" err="1" smtClean="0"/>
              <a:t>Hachlili</a:t>
            </a:r>
            <a:r>
              <a:rPr lang="en-US" sz="2400" dirty="0"/>
              <a:t>. </a:t>
            </a:r>
            <a:r>
              <a:rPr lang="en-US" sz="2400" i="1" dirty="0"/>
              <a:t>Ancient Synagogues - Archaeology and Art: New Discoveries and Current </a:t>
            </a:r>
            <a:r>
              <a:rPr lang="en-US" sz="2400" i="1" dirty="0" smtClean="0"/>
              <a:t>Research [Handbook of Oriental Studies, Vol. 105]</a:t>
            </a:r>
            <a:r>
              <a:rPr lang="en-US" sz="2400" dirty="0" smtClean="0"/>
              <a:t>. The Netherlands: Brill, 2013.</a:t>
            </a:r>
            <a:endParaRPr lang="en-US" sz="2400" dirty="0"/>
          </a:p>
          <a:p>
            <a:pPr marL="457200" indent="-457200">
              <a:buNone/>
            </a:pPr>
            <a:endParaRPr lang="en-US" dirty="0" smtClean="0"/>
          </a:p>
        </p:txBody>
      </p:sp>
    </p:spTree>
    <p:extLst>
      <p:ext uri="{BB962C8B-B14F-4D97-AF65-F5344CB8AC3E}">
        <p14:creationId xmlns:p14="http://schemas.microsoft.com/office/powerpoint/2010/main" val="39957281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for Further Study</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7"/>
            <a:ext cx="10131425" cy="4408023"/>
          </a:xfrm>
        </p:spPr>
        <p:txBody>
          <a:bodyPr anchor="t">
            <a:normAutofit/>
          </a:bodyPr>
          <a:lstStyle/>
          <a:p>
            <a:pPr marL="457200" indent="-457200">
              <a:buNone/>
            </a:pPr>
            <a:r>
              <a:rPr lang="en-US" sz="2400" dirty="0" smtClean="0"/>
              <a:t>David M. Howard, Jr. and Michael </a:t>
            </a:r>
            <a:r>
              <a:rPr lang="en-US" sz="2400" dirty="0"/>
              <a:t>A. </a:t>
            </a:r>
            <a:r>
              <a:rPr lang="en-US" sz="2400" dirty="0" smtClean="0"/>
              <a:t>Grisanti, eds. </a:t>
            </a:r>
            <a:r>
              <a:rPr lang="en-US" sz="2400" i="1" dirty="0"/>
              <a:t>Giving the Sense: Understanding and Using Old Testament Historical </a:t>
            </a:r>
            <a:r>
              <a:rPr lang="en-US" sz="2400" i="1" dirty="0" smtClean="0"/>
              <a:t>Texts</a:t>
            </a:r>
            <a:r>
              <a:rPr lang="en-US" sz="2400" dirty="0"/>
              <a:t>. </a:t>
            </a:r>
            <a:r>
              <a:rPr lang="en-US" sz="2400" dirty="0" smtClean="0"/>
              <a:t>Kregel, 2004.</a:t>
            </a:r>
          </a:p>
          <a:p>
            <a:pPr marL="457200" indent="-457200">
              <a:buNone/>
            </a:pPr>
            <a:r>
              <a:rPr lang="en-US" sz="2400" dirty="0" smtClean="0"/>
              <a:t>John </a:t>
            </a:r>
            <a:r>
              <a:rPr lang="en-US" sz="2400" dirty="0"/>
              <a:t>J. </a:t>
            </a:r>
            <a:r>
              <a:rPr lang="en-US" sz="2400" dirty="0" smtClean="0"/>
              <a:t>Davis. </a:t>
            </a:r>
            <a:r>
              <a:rPr lang="en-US" sz="2400" i="1" dirty="0" smtClean="0"/>
              <a:t>Moses </a:t>
            </a:r>
            <a:r>
              <a:rPr lang="en-US" sz="2400" i="1" dirty="0"/>
              <a:t>and the Gods of Egypt: Studies in </a:t>
            </a:r>
            <a:r>
              <a:rPr lang="en-US" sz="2400" i="1" dirty="0" smtClean="0"/>
              <a:t>Exodus</a:t>
            </a:r>
            <a:r>
              <a:rPr lang="en-US" sz="2400" dirty="0" smtClean="0"/>
              <a:t>. BMH Books, 1985.</a:t>
            </a:r>
          </a:p>
          <a:p>
            <a:pPr marL="457200" indent="-457200">
              <a:buNone/>
            </a:pPr>
            <a:r>
              <a:rPr lang="en-US" sz="2400" dirty="0" smtClean="0"/>
              <a:t>Randall </a:t>
            </a:r>
            <a:r>
              <a:rPr lang="en-US" sz="2400" dirty="0"/>
              <a:t>Price. </a:t>
            </a:r>
            <a:r>
              <a:rPr lang="en-US" sz="2400" i="1" dirty="0"/>
              <a:t>The Stones Cry Out: What Archaeology Reveals About the Truth of the </a:t>
            </a:r>
            <a:r>
              <a:rPr lang="en-US" sz="2400" i="1" dirty="0" smtClean="0"/>
              <a:t>Bible</a:t>
            </a:r>
            <a:r>
              <a:rPr lang="en-US" sz="2400" dirty="0" smtClean="0"/>
              <a:t>. Harvest House Publishers, 1997.</a:t>
            </a:r>
          </a:p>
          <a:p>
            <a:pPr marL="457200" indent="-457200">
              <a:buNone/>
            </a:pPr>
            <a:r>
              <a:rPr lang="en-US" sz="2400" dirty="0"/>
              <a:t>Edwin Yamauchi. “Archaeology and the New Testament.” </a:t>
            </a:r>
            <a:r>
              <a:rPr lang="en-US" sz="2400" i="1" dirty="0"/>
              <a:t>The Expositor’s Bible Commentary</a:t>
            </a:r>
            <a:r>
              <a:rPr lang="en-US" sz="2400" dirty="0"/>
              <a:t>. F. E. </a:t>
            </a:r>
            <a:r>
              <a:rPr lang="en-US" sz="2400" dirty="0" err="1"/>
              <a:t>Gaebelein</a:t>
            </a:r>
            <a:r>
              <a:rPr lang="en-US" sz="2400" dirty="0"/>
              <a:t>, ed., vol. 1. Grand Rapids, Michigan: Zondervan, 1979</a:t>
            </a:r>
            <a:r>
              <a:rPr lang="en-US" sz="2400" dirty="0" smtClean="0"/>
              <a:t>.</a:t>
            </a:r>
            <a:endParaRPr lang="en-US" sz="2400" dirty="0"/>
          </a:p>
        </p:txBody>
      </p:sp>
    </p:spTree>
    <p:extLst>
      <p:ext uri="{BB962C8B-B14F-4D97-AF65-F5344CB8AC3E}">
        <p14:creationId xmlns:p14="http://schemas.microsoft.com/office/powerpoint/2010/main" val="2643927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Recommended References: Egypt &amp; Israel</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1" y="2142066"/>
            <a:ext cx="11242963" cy="4715933"/>
          </a:xfrm>
        </p:spPr>
        <p:txBody>
          <a:bodyPr anchor="t">
            <a:normAutofit/>
          </a:bodyPr>
          <a:lstStyle/>
          <a:p>
            <a:pPr marL="457200" indent="-457200">
              <a:buNone/>
            </a:pPr>
            <a:r>
              <a:rPr lang="en-US" sz="2400" dirty="0"/>
              <a:t>Karl </a:t>
            </a:r>
            <a:r>
              <a:rPr lang="en-US" sz="2400" dirty="0" smtClean="0"/>
              <a:t>Jansen-</a:t>
            </a:r>
            <a:r>
              <a:rPr lang="en-US" sz="2400" dirty="0" err="1" smtClean="0"/>
              <a:t>Winkeln</a:t>
            </a:r>
            <a:r>
              <a:rPr lang="en-US" sz="2400" dirty="0"/>
              <a:t>. </a:t>
            </a:r>
            <a:r>
              <a:rPr lang="en-US" sz="2400" i="1" dirty="0"/>
              <a:t>26. </a:t>
            </a:r>
            <a:r>
              <a:rPr lang="en-US" sz="2400" i="1" dirty="0" err="1"/>
              <a:t>Dynastie</a:t>
            </a:r>
            <a:r>
              <a:rPr lang="en-US" sz="2400" i="1" dirty="0"/>
              <a:t>, Part 4: The Inscriptions of the Later Period</a:t>
            </a:r>
            <a:r>
              <a:rPr lang="en-US" sz="2400" dirty="0" smtClean="0"/>
              <a:t>. </a:t>
            </a:r>
            <a:endParaRPr lang="en-US" sz="2400" dirty="0"/>
          </a:p>
          <a:p>
            <a:pPr marL="457200" indent="-457200">
              <a:buNone/>
            </a:pPr>
            <a:r>
              <a:rPr lang="en-US" sz="2400" dirty="0" smtClean="0"/>
              <a:t>Kenneth A. Kitchen. </a:t>
            </a:r>
            <a:r>
              <a:rPr lang="en-US" sz="2400" i="1" dirty="0" smtClean="0"/>
              <a:t>The Bible in Its World. </a:t>
            </a:r>
            <a:r>
              <a:rPr lang="en-US" sz="2400" dirty="0" smtClean="0"/>
              <a:t>Exeter: The Paternoster Press.</a:t>
            </a:r>
          </a:p>
          <a:p>
            <a:pPr marL="457200" indent="-457200">
              <a:buNone/>
            </a:pPr>
            <a:r>
              <a:rPr lang="en-US" sz="2400" dirty="0" smtClean="0"/>
              <a:t>Kenneth A. Kitchen. </a:t>
            </a:r>
            <a:r>
              <a:rPr lang="en-US" sz="2400" i="1" dirty="0" smtClean="0"/>
              <a:t>The Bible and Archaeology Today. </a:t>
            </a:r>
            <a:r>
              <a:rPr lang="en-US" sz="2400" dirty="0" smtClean="0"/>
              <a:t>Downers Grove, Illinois: InterVarsity Press, 1977.</a:t>
            </a:r>
          </a:p>
          <a:p>
            <a:pPr marL="457200" indent="-457200">
              <a:buNone/>
            </a:pPr>
            <a:r>
              <a:rPr lang="en-US" sz="2400" dirty="0"/>
              <a:t>F. F. Bruce. </a:t>
            </a:r>
            <a:r>
              <a:rPr lang="en-US" sz="2400" i="1" dirty="0"/>
              <a:t>Israel &amp; the Nations: The History of Israel from the Exodus to the Fall of the Second Temple</a:t>
            </a:r>
            <a:r>
              <a:rPr lang="en-US" sz="2400" dirty="0"/>
              <a:t>. InterVarsity Press Academic, 1998 (posthumous</a:t>
            </a:r>
            <a:r>
              <a:rPr lang="en-US" sz="2400" dirty="0" smtClean="0"/>
              <a:t>).</a:t>
            </a:r>
          </a:p>
          <a:p>
            <a:pPr marL="457200" indent="-457200">
              <a:buNone/>
            </a:pPr>
            <a:r>
              <a:rPr lang="de-DE" sz="2400" dirty="0"/>
              <a:t>Mordechai </a:t>
            </a:r>
            <a:r>
              <a:rPr lang="de-DE" sz="2400" dirty="0" smtClean="0"/>
              <a:t>Cogan. </a:t>
            </a:r>
            <a:r>
              <a:rPr lang="de-DE" sz="2400" i="1" dirty="0" smtClean="0"/>
              <a:t>The Raging Torrent: Historical Inscriptions from Assyria and Babylonia Relating to Ancient Israel</a:t>
            </a:r>
            <a:r>
              <a:rPr lang="de-DE" sz="2400" dirty="0"/>
              <a:t>. Carta </a:t>
            </a:r>
            <a:r>
              <a:rPr lang="de-DE" sz="2400" dirty="0" smtClean="0"/>
              <a:t>Jerusalem, 2014.</a:t>
            </a:r>
            <a:endParaRPr lang="de-DE" sz="2400" dirty="0"/>
          </a:p>
          <a:p>
            <a:pPr marL="457200" indent="-457200">
              <a:buNone/>
            </a:pPr>
            <a:r>
              <a:rPr lang="de-DE" sz="2400" dirty="0" smtClean="0"/>
              <a:t>Robert Deutsch and </a:t>
            </a:r>
            <a:r>
              <a:rPr lang="de-DE" sz="2400" dirty="0"/>
              <a:t>Michael </a:t>
            </a:r>
            <a:r>
              <a:rPr lang="de-DE" sz="2400" dirty="0" smtClean="0"/>
              <a:t>Heltzer. </a:t>
            </a:r>
            <a:r>
              <a:rPr lang="en-US" sz="2400" i="1" dirty="0" smtClean="0"/>
              <a:t>New </a:t>
            </a:r>
            <a:r>
              <a:rPr lang="en-US" sz="2400" i="1" dirty="0"/>
              <a:t>Epigraphic Evidence from the Biblical Period [Tel Aviv Archaeological</a:t>
            </a:r>
            <a:r>
              <a:rPr lang="en-US" sz="2400" i="1" dirty="0" smtClean="0"/>
              <a:t>]</a:t>
            </a:r>
            <a:r>
              <a:rPr lang="en-US" sz="2400" dirty="0"/>
              <a:t>. Israel Numismatics, </a:t>
            </a:r>
            <a:r>
              <a:rPr lang="en-US" sz="2400" dirty="0" smtClean="0"/>
              <a:t>1995.</a:t>
            </a:r>
            <a:endParaRPr lang="en-US" sz="2400" dirty="0"/>
          </a:p>
        </p:txBody>
      </p:sp>
    </p:spTree>
    <p:extLst>
      <p:ext uri="{BB962C8B-B14F-4D97-AF65-F5344CB8AC3E}">
        <p14:creationId xmlns:p14="http://schemas.microsoft.com/office/powerpoint/2010/main" val="20054319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10862</TotalTime>
  <Words>7934</Words>
  <Application>Microsoft Office PowerPoint</Application>
  <PresentationFormat>Widescreen</PresentationFormat>
  <Paragraphs>741</Paragraphs>
  <Slides>115</Slides>
  <Notes>107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Arial</vt:lpstr>
      <vt:lpstr>Calibri</vt:lpstr>
      <vt:lpstr>Calibri Light</vt:lpstr>
      <vt:lpstr>Wingdings</vt:lpstr>
      <vt:lpstr>Celestial</vt:lpstr>
      <vt:lpstr>A series of spectacular discoveries and decades of steady archaeological excavation and interpretation suggested to many that the Bible’s accounts were basically trustworthy in regard to the main outlines of the story of ancient Israel</vt:lpstr>
      <vt:lpstr>DLIC # M11020 Cartonnage Mummy Mask</vt:lpstr>
      <vt:lpstr>Archaeology: That Plausible Bible</vt:lpstr>
      <vt:lpstr>Digging into this Lesson</vt:lpstr>
      <vt:lpstr>Archaeological Purpose</vt:lpstr>
      <vt:lpstr>Why We Should Study Archaeology</vt:lpstr>
      <vt:lpstr>Why We Should Study Archaeology</vt:lpstr>
      <vt:lpstr>Why We Should Study Archaeology</vt:lpstr>
      <vt:lpstr>Our Possible Conclusions in Applying Archaeology</vt:lpstr>
      <vt:lpstr>Archaeological Terminology</vt:lpstr>
      <vt:lpstr>Archaeological Terminology: Splicing and Dicing</vt:lpstr>
      <vt:lpstr>Archaeological Terminology: Splicing and Dicing</vt:lpstr>
      <vt:lpstr>Archaeological Terminology: On the Hill</vt:lpstr>
      <vt:lpstr>Archaeological Terminology: On the Hill</vt:lpstr>
      <vt:lpstr>Archaeological Terminology: On the Hill</vt:lpstr>
      <vt:lpstr>Archaeological Terminology: Under Construction</vt:lpstr>
      <vt:lpstr>Archaeological Terminology: Under Construction</vt:lpstr>
      <vt:lpstr>Archaeological Terminology: Intriguing Items</vt:lpstr>
      <vt:lpstr>Archaeological Terminology: Intriguing Items</vt:lpstr>
      <vt:lpstr>Archaeological Terminology: Intriguing Items</vt:lpstr>
      <vt:lpstr>Archaeological Terminology: Intriguing Items</vt:lpstr>
      <vt:lpstr>Types of Evidence</vt:lpstr>
      <vt:lpstr>Types of Archaeological Evidence</vt:lpstr>
      <vt:lpstr>Types of Archaeological Evidence</vt:lpstr>
      <vt:lpstr>Types of Archaeological Evidence</vt:lpstr>
      <vt:lpstr>The utility of hoards as a dating tool is manifest, for obviously they must have been put down later than the latest coin they include</vt:lpstr>
      <vt:lpstr>Types of Archaeological Evidence</vt:lpstr>
      <vt:lpstr>Types of Archaeological Evidence</vt:lpstr>
      <vt:lpstr>Archaeological Evidence</vt:lpstr>
      <vt:lpstr>as a result, it was not only a common medium for manufacture  but also one not needing to be recycled</vt:lpstr>
      <vt:lpstr>Archaeological Evidence</vt:lpstr>
      <vt:lpstr>Archaeological Evidence</vt:lpstr>
      <vt:lpstr>Levels of Archaeological Evidence</vt:lpstr>
      <vt:lpstr>Levels of Archaeological Evidence</vt:lpstr>
      <vt:lpstr>Examples of Evidence</vt:lpstr>
      <vt:lpstr>Literature-Corroborated Sufficient Individual Evidence</vt:lpstr>
      <vt:lpstr>Overwhelming Quantitative Evidence</vt:lpstr>
      <vt:lpstr>Overwhelming Quantitative Evidence</vt:lpstr>
      <vt:lpstr>Galilee Roman-era Pagan Temples &amp; Synagogues</vt:lpstr>
      <vt:lpstr>Historical Linguistic and Literary Evidence</vt:lpstr>
      <vt:lpstr>Historical Linguistic and Literary Evidence</vt:lpstr>
      <vt:lpstr>Old Testament Characters Verified by Archaeology</vt:lpstr>
      <vt:lpstr>Mesha Stele</vt:lpstr>
      <vt:lpstr>Old Testament Characters Verified by Archaeology</vt:lpstr>
      <vt:lpstr>Egyptian &amp; Nubian Bible Characters Verified by Archaeology</vt:lpstr>
      <vt:lpstr>Scarabs of Shoshenq I</vt:lpstr>
      <vt:lpstr>Attestations of Osorkon IV are scarce,  reflecting the relative importance of this ‘shadow-pharaoh…’</vt:lpstr>
      <vt:lpstr>Aegis of Sekhmet </vt:lpstr>
      <vt:lpstr>Sphinx of Taharqa</vt:lpstr>
      <vt:lpstr>Egyptian &amp; Nubian Bible Characters Verified by Archaeology</vt:lpstr>
      <vt:lpstr>Statuette of King Necho</vt:lpstr>
      <vt:lpstr>Pulcino Della Minerva</vt:lpstr>
      <vt:lpstr>Egyptian Cartonnage  Mummy Mask</vt:lpstr>
      <vt:lpstr>Old Testament Characters Verified by Archaeology</vt:lpstr>
      <vt:lpstr>Mesopotamian Bible Characters Archaeologically Verified</vt:lpstr>
      <vt:lpstr>Mesopotamian Bible Characters Archaeologically Verified</vt:lpstr>
      <vt:lpstr>Old Testament Characters Verified by Archaeology</vt:lpstr>
      <vt:lpstr>Northern Canaan Bible Characters Archaeologically Verified</vt:lpstr>
      <vt:lpstr>Northern Canaan Bible Characters Archaeologically Verified</vt:lpstr>
      <vt:lpstr>Northern Canaan Bible Characters Archaeologically Verified</vt:lpstr>
      <vt:lpstr>Northern Canaan Bible Characters Archaeologically Verified</vt:lpstr>
      <vt:lpstr>Old Testament Characters Verified by Archaeology</vt:lpstr>
      <vt:lpstr>Judah Bible Characters Archaeologically Verified</vt:lpstr>
      <vt:lpstr>Tel Dan Stele (here illuminated)</vt:lpstr>
      <vt:lpstr>Judah Bible Characters Archaeologically Verified</vt:lpstr>
      <vt:lpstr>Judah Bible Characters Archaeologically Verified</vt:lpstr>
      <vt:lpstr>Judah Bible Characters Archaeologically Verified</vt:lpstr>
      <vt:lpstr>Judah Bible Characters Archaeologically Verified</vt:lpstr>
      <vt:lpstr>Additional Judah Bible Characters Archaeologically Verified</vt:lpstr>
      <vt:lpstr>Judah Bible Characters Archaeologically Verified</vt:lpstr>
      <vt:lpstr>Old Testament Characters Verified by Archaeology</vt:lpstr>
      <vt:lpstr>Assyria Bible Characters Archaeologically Verified</vt:lpstr>
      <vt:lpstr>Assyria Bible Characters Archaeologically Verified</vt:lpstr>
      <vt:lpstr>Assyria Bible Characters Archaeologically Verified</vt:lpstr>
      <vt:lpstr>Assyria Bible Characters Archaeologically Verified</vt:lpstr>
      <vt:lpstr>Assyria Bible Characters Archaeologically Verified</vt:lpstr>
      <vt:lpstr>Old Testament Characters Verified by Archaeology</vt:lpstr>
      <vt:lpstr>Persia Bible Characters Archaeologically Verified</vt:lpstr>
      <vt:lpstr>Babylon Bible Characters Archaeologically Verified</vt:lpstr>
      <vt:lpstr>Babylon Bible Characters Archaeologically Verified</vt:lpstr>
      <vt:lpstr>Babylon Bible Characters Archaeologically Verified</vt:lpstr>
      <vt:lpstr>Babylon Bible Characters Archaeologically Verified</vt:lpstr>
      <vt:lpstr>Old Testament Characters Verified by Archaeology</vt:lpstr>
      <vt:lpstr>Persia Bible Characters Archaeologically Verified</vt:lpstr>
      <vt:lpstr>Cyrus Cylinder</vt:lpstr>
      <vt:lpstr>Persia Bible Characters Archaeologically Verified</vt:lpstr>
      <vt:lpstr>PowerPoint Presentation</vt:lpstr>
      <vt:lpstr>Persia Bible Characters Archaeologically Verified</vt:lpstr>
      <vt:lpstr>Persia Bible Characters Archaeologically Verified</vt:lpstr>
      <vt:lpstr>Soldier carving in the  Hall of 100 Columns</vt:lpstr>
      <vt:lpstr>Persia Bible Characters Archaeologically Verified</vt:lpstr>
      <vt:lpstr>PowerPoint Presentation</vt:lpstr>
      <vt:lpstr>PowerPoint Presentation</vt:lpstr>
      <vt:lpstr>Recommended References: Coinage</vt:lpstr>
      <vt:lpstr>Recommended References: Old Testament</vt:lpstr>
      <vt:lpstr>Recommended References for Further Study</vt:lpstr>
      <vt:lpstr>Recommended References for Further Study</vt:lpstr>
      <vt:lpstr>Recommended References for Further Study</vt:lpstr>
      <vt:lpstr>Recommended References: Egypt &amp; Israel</vt:lpstr>
      <vt:lpstr>Image Bibliography</vt:lpstr>
      <vt:lpstr>Image Bibliography</vt:lpstr>
      <vt:lpstr>Image Bibliography</vt:lpstr>
      <vt:lpstr>Image Bibliography</vt:lpstr>
      <vt:lpstr>Image Bibliography</vt:lpstr>
      <vt:lpstr>Image Bibliography</vt:lpstr>
      <vt:lpstr>Image Bibliography</vt:lpstr>
      <vt:lpstr>Bibliography</vt:lpstr>
      <vt:lpstr>Bibliography</vt:lpstr>
      <vt:lpstr>Bibliography</vt:lpstr>
      <vt:lpstr>Bibliography</vt:lpstr>
      <vt:lpstr>Bibliography</vt:lpstr>
      <vt:lpstr>Bibliography</vt:lpstr>
      <vt:lpstr>Bibliography</vt:lpstr>
      <vt:lpstr>Bibliography</vt:lpstr>
      <vt:lpstr>Where Shall We Dig Next?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That Plausible Bible</dc:title>
  <dc:creator>Zackary Kendall</dc:creator>
  <cp:lastModifiedBy>Zackary Kendall</cp:lastModifiedBy>
  <cp:revision>277</cp:revision>
  <dcterms:created xsi:type="dcterms:W3CDTF">2014-06-02T15:13:34Z</dcterms:created>
  <dcterms:modified xsi:type="dcterms:W3CDTF">2015-12-05T18:21:54Z</dcterms:modified>
</cp:coreProperties>
</file>